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sldIdLst>
    <p:sldId id="256" r:id="rId5"/>
    <p:sldId id="258" r:id="rId6"/>
    <p:sldId id="272" r:id="rId7"/>
    <p:sldId id="271" r:id="rId8"/>
    <p:sldId id="273" r:id="rId9"/>
    <p:sldId id="282" r:id="rId10"/>
    <p:sldId id="346" r:id="rId11"/>
    <p:sldId id="267" r:id="rId12"/>
    <p:sldId id="290" r:id="rId13"/>
    <p:sldId id="293" r:id="rId14"/>
    <p:sldId id="262" r:id="rId15"/>
    <p:sldId id="265" r:id="rId16"/>
    <p:sldId id="342" r:id="rId17"/>
    <p:sldId id="297" r:id="rId18"/>
    <p:sldId id="343" r:id="rId19"/>
    <p:sldId id="344" r:id="rId20"/>
    <p:sldId id="296" r:id="rId21"/>
    <p:sldId id="268" r:id="rId22"/>
    <p:sldId id="269" r:id="rId23"/>
    <p:sldId id="270" r:id="rId24"/>
  </p:sldIdLst>
  <p:sldSz cx="18288000" cy="10287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jpe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788C0A7-D581-4274-BD35-8FF7DA6BB11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C3B103-3F0C-4B18-B7D5-BE86D70A4FA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A915E49-EF53-49F1-B9CA-903DDEC6FE3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50B4868-8453-46DE-8C9C-43A82BCC7E8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F70C387-58D9-4045-9A53-5703ADD21F2D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5A1134E-8652-493A-841B-F282B2EB74A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D7C7273-6FD2-4296-A76D-61D10EBC84D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02CB61A-A10A-41C6-A141-2503E61D58A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AD3061D-1B16-4A1C-80B0-9EAF9A4395A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2381EFC-B3F1-4E35-B845-311FC23CBC0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9EB0A9E-6F7A-476D-83E4-27469460F42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E1C1D74-9402-4D13-B88B-763F38EB088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&lt;date/heure&gt;</a:t>
            </a:r>
            <a:endParaRPr lang="fr-FR" sz="1200" b="0" strike="noStrike" spc="-1"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&lt;pied de page&gt;</a:t>
            </a:r>
            <a:endParaRPr lang="fr-F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67C9175-7045-4507-8C4A-C3155381E961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Cliquez pour éditer le format du texte-titre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yber.gouv.fr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39"/>
          <p:cNvSpPr/>
          <p:nvPr/>
        </p:nvSpPr>
        <p:spPr>
          <a:xfrm rot="10800000">
            <a:off x="4294719" y="-10012"/>
            <a:ext cx="6962760" cy="13390200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Freeform 40"/>
          <p:cNvSpPr/>
          <p:nvPr/>
        </p:nvSpPr>
        <p:spPr>
          <a:xfrm flipH="1">
            <a:off x="-6146321" y="191574"/>
            <a:ext cx="11399760" cy="10289160"/>
          </a:xfrm>
          <a:custGeom>
            <a:avLst/>
            <a:gdLst/>
            <a:ahLst/>
            <a:cxnLst/>
            <a:rect l="l" t="t" r="r" b="b"/>
            <a:pathLst>
              <a:path w="11400068" h="10289589">
                <a:moveTo>
                  <a:pt x="11400068" y="0"/>
                </a:moveTo>
                <a:lnTo>
                  <a:pt x="0" y="0"/>
                </a:lnTo>
                <a:lnTo>
                  <a:pt x="0" y="10289589"/>
                </a:lnTo>
                <a:lnTo>
                  <a:pt x="11400068" y="10289589"/>
                </a:lnTo>
                <a:lnTo>
                  <a:pt x="11400068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TextBox 23"/>
          <p:cNvSpPr/>
          <p:nvPr/>
        </p:nvSpPr>
        <p:spPr>
          <a:xfrm>
            <a:off x="3642120" y="2147400"/>
            <a:ext cx="13809600" cy="161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12739"/>
              </a:lnSpc>
              <a:buNone/>
            </a:pPr>
            <a:r>
              <a:rPr lang="en-US" sz="9100" b="1" strike="noStrike" spc="-582">
                <a:solidFill>
                  <a:srgbClr val="000000"/>
                </a:solidFill>
                <a:latin typeface="Open Sans 1 Bold"/>
                <a:ea typeface="Open Sans 1 Bold"/>
              </a:rPr>
              <a:t>Sécuriser L'industrie</a:t>
            </a:r>
            <a:endParaRPr lang="fr-FR" sz="9100" b="0" strike="noStrike" spc="-1">
              <a:latin typeface="Arial"/>
            </a:endParaRPr>
          </a:p>
        </p:txBody>
      </p:sp>
      <p:sp>
        <p:nvSpPr>
          <p:cNvPr id="44" name="TextBox 76"/>
          <p:cNvSpPr/>
          <p:nvPr/>
        </p:nvSpPr>
        <p:spPr>
          <a:xfrm>
            <a:off x="8730000" y="3681360"/>
            <a:ext cx="8721720" cy="4744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3671"/>
              </a:lnSpc>
              <a:buNone/>
            </a:pPr>
            <a:r>
              <a:rPr lang="en-US" sz="3300" spc="-1">
                <a:solidFill>
                  <a:srgbClr val="000000"/>
                </a:solidFill>
                <a:latin typeface="Open Sans 1"/>
                <a:ea typeface="Open Sans 1"/>
              </a:rPr>
              <a:t>Référentiels</a:t>
            </a:r>
            <a:r>
              <a:rPr lang="en-US" sz="3300" b="0" strike="noStrike" spc="-1">
                <a:solidFill>
                  <a:srgbClr val="000000"/>
                </a:solidFill>
                <a:latin typeface="Open Sans 1"/>
                <a:ea typeface="Open Sans 1"/>
              </a:rPr>
              <a:t> </a:t>
            </a:r>
            <a:endParaRPr lang="en-US" sz="3300" b="0" strike="noStrike" spc="-1">
              <a:latin typeface="Open Sans 1"/>
            </a:endParaRPr>
          </a:p>
        </p:txBody>
      </p:sp>
      <p:sp>
        <p:nvSpPr>
          <p:cNvPr id="45" name="TextBox 77"/>
          <p:cNvSpPr/>
          <p:nvPr/>
        </p:nvSpPr>
        <p:spPr>
          <a:xfrm>
            <a:off x="13323350" y="6946450"/>
            <a:ext cx="4138200" cy="146136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903"/>
              </a:lnSpc>
              <a:buNone/>
            </a:pPr>
            <a:r>
              <a:rPr lang="en-US" sz="2300" b="1" strike="noStrike" spc="-1" err="1">
                <a:solidFill>
                  <a:srgbClr val="000000"/>
                </a:solidFill>
                <a:latin typeface="Open Sans 2 Bold"/>
                <a:ea typeface="Open Sans 2 Bold"/>
              </a:rPr>
              <a:t>Présenté</a:t>
            </a:r>
            <a:r>
              <a:rPr lang="en-US" sz="2300" b="1" strike="noStrike" spc="-1">
                <a:solidFill>
                  <a:srgbClr val="000000"/>
                </a:solidFill>
                <a:latin typeface="Open Sans 2 Bold"/>
                <a:ea typeface="Open Sans 2 Bold"/>
              </a:rPr>
              <a:t> par:</a:t>
            </a:r>
            <a:endParaRPr lang="fr-FR" sz="2300" b="0" strike="noStrike" spc="-1">
              <a:latin typeface="Arial"/>
            </a:endParaRPr>
          </a:p>
          <a:p>
            <a:pPr algn="r">
              <a:lnSpc>
                <a:spcPts val="2903"/>
              </a:lnSpc>
              <a:buNone/>
            </a:pPr>
            <a:r>
              <a:rPr lang="en-US" sz="2300" b="1" spc="-1">
                <a:solidFill>
                  <a:srgbClr val="000000"/>
                </a:solidFill>
                <a:latin typeface="Open Sans 2 Bold"/>
                <a:ea typeface="Open Sans 2 Bold"/>
              </a:rPr>
              <a:t>Redouane</a:t>
            </a:r>
            <a:r>
              <a:rPr lang="en-US" sz="2300" b="1" strike="noStrike" spc="-1">
                <a:solidFill>
                  <a:srgbClr val="000000"/>
                </a:solidFill>
                <a:latin typeface="Open Sans 2 Bold"/>
                <a:ea typeface="Open Sans 2 Bold"/>
              </a:rPr>
              <a:t> </a:t>
            </a:r>
            <a:r>
              <a:rPr lang="en-US" sz="2300" b="1" strike="noStrike" spc="-1" err="1">
                <a:solidFill>
                  <a:srgbClr val="000000"/>
                </a:solidFill>
                <a:latin typeface="Open Sans 2 Bold"/>
                <a:ea typeface="Open Sans 2 Bold"/>
              </a:rPr>
              <a:t>Yabda</a:t>
            </a:r>
            <a:endParaRPr lang="fr-FR" sz="2300" b="0" strike="noStrike" spc="-1" err="1">
              <a:latin typeface="Arial"/>
            </a:endParaRPr>
          </a:p>
          <a:p>
            <a:pPr algn="r">
              <a:lnSpc>
                <a:spcPts val="2903"/>
              </a:lnSpc>
              <a:buNone/>
            </a:pPr>
            <a:r>
              <a:rPr lang="en-US" sz="2300" b="1" strike="noStrike" spc="-1">
                <a:solidFill>
                  <a:srgbClr val="000000"/>
                </a:solidFill>
                <a:latin typeface="Open Sans 2 Bold"/>
                <a:ea typeface="Open Sans 2 Bold"/>
              </a:rPr>
              <a:t>Mohamadou </a:t>
            </a:r>
            <a:r>
              <a:rPr lang="en-US" sz="2300" b="1" strike="noStrike" spc="-1" err="1">
                <a:solidFill>
                  <a:srgbClr val="000000"/>
                </a:solidFill>
                <a:latin typeface="Open Sans 2 Bold"/>
                <a:ea typeface="Open Sans 2 Bold"/>
              </a:rPr>
              <a:t>Afiss</a:t>
            </a:r>
            <a:r>
              <a:rPr lang="en-US" sz="2300" b="1" strike="noStrike" spc="-1">
                <a:solidFill>
                  <a:srgbClr val="000000"/>
                </a:solidFill>
                <a:latin typeface="Open Sans 2 Bold"/>
                <a:ea typeface="Open Sans 2 Bold"/>
              </a:rPr>
              <a:t> Dia</a:t>
            </a:r>
            <a:endParaRPr lang="fr-FR" sz="2300" b="0" strike="noStrike" spc="-1">
              <a:latin typeface="Arial"/>
            </a:endParaRPr>
          </a:p>
          <a:p>
            <a:pPr algn="r">
              <a:lnSpc>
                <a:spcPts val="2903"/>
              </a:lnSpc>
              <a:buNone/>
            </a:pPr>
            <a:endParaRPr lang="en-US" sz="2300" b="1" strike="noStrike" spc="-1">
              <a:latin typeface="Open Sans 2 Bold"/>
            </a:endParaRPr>
          </a:p>
        </p:txBody>
      </p:sp>
      <p:pic>
        <p:nvPicPr>
          <p:cNvPr id="46" name="Picture 6" descr="DAT'AMU — Cat OPIDoR"/>
          <p:cNvPicPr/>
          <p:nvPr/>
        </p:nvPicPr>
        <p:blipFill>
          <a:blip r:embed="rId4"/>
          <a:stretch/>
        </p:blipFill>
        <p:spPr>
          <a:xfrm>
            <a:off x="14492160" y="555120"/>
            <a:ext cx="2752200" cy="1190160"/>
          </a:xfrm>
          <a:prstGeom prst="rect">
            <a:avLst/>
          </a:prstGeom>
          <a:ln w="0">
            <a:noFill/>
          </a:ln>
        </p:spPr>
      </p:pic>
      <p:sp>
        <p:nvSpPr>
          <p:cNvPr id="3" name="TextBox 68">
            <a:extLst>
              <a:ext uri="{FF2B5EF4-FFF2-40B4-BE49-F238E27FC236}">
                <a16:creationId xmlns:a16="http://schemas.microsoft.com/office/drawing/2014/main" id="{9402842D-B988-F485-310A-65AF98BAF0FA}"/>
              </a:ext>
            </a:extLst>
          </p:cNvPr>
          <p:cNvSpPr/>
          <p:nvPr/>
        </p:nvSpPr>
        <p:spPr>
          <a:xfrm>
            <a:off x="16206840" y="9462600"/>
            <a:ext cx="105192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000000"/>
                </a:solidFill>
                <a:latin typeface="Open Sans 1"/>
              </a:rPr>
              <a:t>1/20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D91C25-4CC2-CE8A-0741-B272538E6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DD46652-3786-7708-8363-3B93DD793E40}"/>
              </a:ext>
            </a:extLst>
          </p:cNvPr>
          <p:cNvGrpSpPr/>
          <p:nvPr/>
        </p:nvGrpSpPr>
        <p:grpSpPr>
          <a:xfrm>
            <a:off x="-164415" y="6462565"/>
            <a:ext cx="18616829" cy="3988849"/>
            <a:chOff x="0" y="0"/>
            <a:chExt cx="4903198" cy="105056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806A03D-5850-F491-B615-20F7B8C02FF1}"/>
                </a:ext>
              </a:extLst>
            </p:cNvPr>
            <p:cNvSpPr/>
            <p:nvPr/>
          </p:nvSpPr>
          <p:spPr>
            <a:xfrm>
              <a:off x="0" y="0"/>
              <a:ext cx="4903198" cy="1050561"/>
            </a:xfrm>
            <a:custGeom>
              <a:avLst/>
              <a:gdLst/>
              <a:ahLst/>
              <a:cxnLst/>
              <a:rect l="l" t="t" r="r" b="b"/>
              <a:pathLst>
                <a:path w="4903198" h="1050561">
                  <a:moveTo>
                    <a:pt x="0" y="0"/>
                  </a:moveTo>
                  <a:lnTo>
                    <a:pt x="4903198" y="0"/>
                  </a:lnTo>
                  <a:lnTo>
                    <a:pt x="4903198" y="1050561"/>
                  </a:lnTo>
                  <a:lnTo>
                    <a:pt x="0" y="105056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AEABF44-8F66-CE02-6B99-CFD351E315F7}"/>
                </a:ext>
              </a:extLst>
            </p:cNvPr>
            <p:cNvSpPr txBox="1"/>
            <p:nvPr/>
          </p:nvSpPr>
          <p:spPr>
            <a:xfrm>
              <a:off x="0" y="-47625"/>
              <a:ext cx="4903198" cy="10981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0" name="Freeform 2">
            <a:extLst>
              <a:ext uri="{FF2B5EF4-FFF2-40B4-BE49-F238E27FC236}">
                <a16:creationId xmlns:a16="http://schemas.microsoft.com/office/drawing/2014/main" id="{F3ABFEDB-C9E9-1831-742A-E74FBD3F62E1}"/>
              </a:ext>
            </a:extLst>
          </p:cNvPr>
          <p:cNvSpPr/>
          <p:nvPr/>
        </p:nvSpPr>
        <p:spPr>
          <a:xfrm rot="8460000">
            <a:off x="-3298033" y="3094317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072AE7D-FC11-CAE5-16C2-4DF899F15D40}"/>
              </a:ext>
            </a:extLst>
          </p:cNvPr>
          <p:cNvSpPr txBox="1"/>
          <p:nvPr/>
        </p:nvSpPr>
        <p:spPr>
          <a:xfrm>
            <a:off x="1028700" y="911910"/>
            <a:ext cx="14633107" cy="2385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08"/>
              </a:lnSpc>
            </a:pPr>
            <a:r>
              <a:rPr lang="en-US" sz="8000" b="1">
                <a:solidFill>
                  <a:srgbClr val="000000"/>
                </a:solidFill>
                <a:latin typeface="Century Gothic Paneuropean Bold"/>
                <a:cs typeface="Century Gothic Paneuropean Bold"/>
                <a:sym typeface="Century Gothic Paneuropean Bold"/>
              </a:rPr>
              <a:t>NIST:</a:t>
            </a:r>
            <a:endParaRPr lang="en-US" sz="80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ts val="6208"/>
              </a:lnSpc>
            </a:pPr>
            <a:r>
              <a:rPr lang="en-US" sz="5550" b="1">
                <a:latin typeface="Century Gothic Paneuropean Bold"/>
                <a:cs typeface="Century Gothic Paneuropean Bold"/>
              </a:rPr>
              <a:t>National Institute of Standards and Technology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FF66562B-86E8-860A-77B8-005E937D06C7}"/>
              </a:ext>
            </a:extLst>
          </p:cNvPr>
          <p:cNvGrpSpPr/>
          <p:nvPr/>
        </p:nvGrpSpPr>
        <p:grpSpPr>
          <a:xfrm>
            <a:off x="1827447" y="3706500"/>
            <a:ext cx="670144" cy="3884657"/>
            <a:chOff x="0" y="0"/>
            <a:chExt cx="201656" cy="1168951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AE3A7D0-4980-5283-C9DF-DE9624558E23}"/>
                </a:ext>
              </a:extLst>
            </p:cNvPr>
            <p:cNvSpPr/>
            <p:nvPr/>
          </p:nvSpPr>
          <p:spPr>
            <a:xfrm>
              <a:off x="0" y="0"/>
              <a:ext cx="201656" cy="1168951"/>
            </a:xfrm>
            <a:custGeom>
              <a:avLst/>
              <a:gdLst/>
              <a:ahLst/>
              <a:cxnLst/>
              <a:rect l="l" t="t" r="r" b="b"/>
              <a:pathLst>
                <a:path w="201656" h="1168951">
                  <a:moveTo>
                    <a:pt x="0" y="0"/>
                  </a:moveTo>
                  <a:lnTo>
                    <a:pt x="201656" y="0"/>
                  </a:lnTo>
                  <a:lnTo>
                    <a:pt x="201656" y="1168951"/>
                  </a:lnTo>
                  <a:lnTo>
                    <a:pt x="0" y="116895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993B6ECB-B5A5-82CC-51B7-80142A4C9125}"/>
                </a:ext>
              </a:extLst>
            </p:cNvPr>
            <p:cNvSpPr txBox="1"/>
            <p:nvPr/>
          </p:nvSpPr>
          <p:spPr>
            <a:xfrm>
              <a:off x="0" y="-47625"/>
              <a:ext cx="201656" cy="1216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694DE44A-5AC1-2657-BE9B-A8EE3B385500}"/>
              </a:ext>
            </a:extLst>
          </p:cNvPr>
          <p:cNvSpPr txBox="1"/>
          <p:nvPr/>
        </p:nvSpPr>
        <p:spPr>
          <a:xfrm>
            <a:off x="2658720" y="3792330"/>
            <a:ext cx="4438361" cy="336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b="1" err="1">
                <a:latin typeface="Open Sans 1 Bold"/>
                <a:ea typeface="Open Sans 1 Bold"/>
                <a:cs typeface="Open Sans 1 Bold"/>
              </a:rPr>
              <a:t>Qu'est</a:t>
            </a:r>
            <a:r>
              <a:rPr lang="en-US" sz="2000" b="1">
                <a:latin typeface="Open Sans 1 Bold"/>
                <a:ea typeface="Open Sans 1 Bold"/>
                <a:cs typeface="Open Sans 1 Bold"/>
              </a:rPr>
              <a:t> </a:t>
            </a:r>
            <a:r>
              <a:rPr lang="en-US" sz="2000" b="1" err="1">
                <a:latin typeface="Open Sans 1 Bold"/>
                <a:ea typeface="Open Sans 1 Bold"/>
                <a:cs typeface="Open Sans 1 Bold"/>
              </a:rPr>
              <a:t>ce</a:t>
            </a:r>
            <a:r>
              <a:rPr lang="en-US" sz="2000" b="1">
                <a:latin typeface="Open Sans 1 Bold"/>
                <a:ea typeface="Open Sans 1 Bold"/>
                <a:cs typeface="Open Sans 1 Bold"/>
              </a:rPr>
              <a:t> que le NIST?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1B922B06-85A6-CF5F-0A7C-2C0B2833AF32}"/>
              </a:ext>
            </a:extLst>
          </p:cNvPr>
          <p:cNvGrpSpPr/>
          <p:nvPr/>
        </p:nvGrpSpPr>
        <p:grpSpPr>
          <a:xfrm>
            <a:off x="6925601" y="3709302"/>
            <a:ext cx="670144" cy="3884657"/>
            <a:chOff x="0" y="0"/>
            <a:chExt cx="201656" cy="1168951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9D9D8B04-8610-84B7-7A64-931EA6D7C727}"/>
                </a:ext>
              </a:extLst>
            </p:cNvPr>
            <p:cNvSpPr/>
            <p:nvPr/>
          </p:nvSpPr>
          <p:spPr>
            <a:xfrm>
              <a:off x="0" y="0"/>
              <a:ext cx="201656" cy="1168951"/>
            </a:xfrm>
            <a:custGeom>
              <a:avLst/>
              <a:gdLst/>
              <a:ahLst/>
              <a:cxnLst/>
              <a:rect l="l" t="t" r="r" b="b"/>
              <a:pathLst>
                <a:path w="201656" h="1168951">
                  <a:moveTo>
                    <a:pt x="0" y="0"/>
                  </a:moveTo>
                  <a:lnTo>
                    <a:pt x="201656" y="0"/>
                  </a:lnTo>
                  <a:lnTo>
                    <a:pt x="201656" y="1168951"/>
                  </a:lnTo>
                  <a:lnTo>
                    <a:pt x="0" y="116895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74771DF3-16F7-FA5B-D371-DD3719EFFA7D}"/>
                </a:ext>
              </a:extLst>
            </p:cNvPr>
            <p:cNvSpPr txBox="1"/>
            <p:nvPr/>
          </p:nvSpPr>
          <p:spPr>
            <a:xfrm>
              <a:off x="0" y="-47625"/>
              <a:ext cx="201656" cy="1216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B839E496-0688-96A6-B8BA-3119AAD3B75A}"/>
              </a:ext>
            </a:extLst>
          </p:cNvPr>
          <p:cNvSpPr txBox="1"/>
          <p:nvPr/>
        </p:nvSpPr>
        <p:spPr>
          <a:xfrm>
            <a:off x="7756092" y="3793785"/>
            <a:ext cx="4438361" cy="336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Quel </a:t>
            </a:r>
            <a:r>
              <a:rPr lang="en-US" sz="2000" b="1" err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est</a:t>
            </a:r>
            <a:r>
              <a:rPr lang="en-US" sz="20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000" b="1" err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leur</a:t>
            </a:r>
            <a:r>
              <a:rPr lang="en-US" sz="20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but?</a:t>
            </a:r>
            <a:endParaRPr lang="en-US" sz="2000" b="1">
              <a:latin typeface="Open Sans 1 Bold"/>
              <a:ea typeface="Open Sans 1 Bold"/>
              <a:cs typeface="Open Sans 1 Bold"/>
            </a:endParaRPr>
          </a:p>
        </p:txBody>
      </p:sp>
      <p:grpSp>
        <p:nvGrpSpPr>
          <p:cNvPr id="22" name="Group 22">
            <a:extLst>
              <a:ext uri="{FF2B5EF4-FFF2-40B4-BE49-F238E27FC236}">
                <a16:creationId xmlns:a16="http://schemas.microsoft.com/office/drawing/2014/main" id="{BA21A723-C27F-F2CB-C328-479083B51C65}"/>
              </a:ext>
            </a:extLst>
          </p:cNvPr>
          <p:cNvGrpSpPr/>
          <p:nvPr/>
        </p:nvGrpSpPr>
        <p:grpSpPr>
          <a:xfrm>
            <a:off x="12023756" y="3710757"/>
            <a:ext cx="670144" cy="3884657"/>
            <a:chOff x="0" y="0"/>
            <a:chExt cx="201656" cy="1168951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E8A66F62-B45A-C62E-12F3-874CCFF393B3}"/>
                </a:ext>
              </a:extLst>
            </p:cNvPr>
            <p:cNvSpPr/>
            <p:nvPr/>
          </p:nvSpPr>
          <p:spPr>
            <a:xfrm>
              <a:off x="0" y="0"/>
              <a:ext cx="201656" cy="1168951"/>
            </a:xfrm>
            <a:custGeom>
              <a:avLst/>
              <a:gdLst/>
              <a:ahLst/>
              <a:cxnLst/>
              <a:rect l="l" t="t" r="r" b="b"/>
              <a:pathLst>
                <a:path w="201656" h="1168951">
                  <a:moveTo>
                    <a:pt x="0" y="0"/>
                  </a:moveTo>
                  <a:lnTo>
                    <a:pt x="201656" y="0"/>
                  </a:lnTo>
                  <a:lnTo>
                    <a:pt x="201656" y="1168951"/>
                  </a:lnTo>
                  <a:lnTo>
                    <a:pt x="0" y="1168951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F6484B07-48F1-1426-499A-626DCD7BC7A4}"/>
                </a:ext>
              </a:extLst>
            </p:cNvPr>
            <p:cNvSpPr txBox="1"/>
            <p:nvPr/>
          </p:nvSpPr>
          <p:spPr>
            <a:xfrm>
              <a:off x="0" y="-47625"/>
              <a:ext cx="201656" cy="1216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6" name="TextBox 26">
            <a:extLst>
              <a:ext uri="{FF2B5EF4-FFF2-40B4-BE49-F238E27FC236}">
                <a16:creationId xmlns:a16="http://schemas.microsoft.com/office/drawing/2014/main" id="{D89A5E48-CF34-5C37-8E4D-1AF80991FCAC}"/>
              </a:ext>
            </a:extLst>
          </p:cNvPr>
          <p:cNvSpPr txBox="1"/>
          <p:nvPr/>
        </p:nvSpPr>
        <p:spPr>
          <a:xfrm>
            <a:off x="12853465" y="3792330"/>
            <a:ext cx="4438361" cy="336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b="1" err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Pourquoi</a:t>
            </a:r>
            <a:r>
              <a:rPr lang="en-US" sz="20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000" b="1" err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est-ce</a:t>
            </a:r>
            <a:r>
              <a:rPr lang="en-US" sz="20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important?</a:t>
            </a:r>
            <a:endParaRPr lang="en-US"/>
          </a:p>
        </p:txBody>
      </p:sp>
      <p:sp>
        <p:nvSpPr>
          <p:cNvPr id="32" name="ZoneTexte 22">
            <a:extLst>
              <a:ext uri="{FF2B5EF4-FFF2-40B4-BE49-F238E27FC236}">
                <a16:creationId xmlns:a16="http://schemas.microsoft.com/office/drawing/2014/main" id="{E6B2F8F2-6A14-3EE3-2E38-97745951016D}"/>
              </a:ext>
            </a:extLst>
          </p:cNvPr>
          <p:cNvSpPr txBox="1"/>
          <p:nvPr/>
        </p:nvSpPr>
        <p:spPr>
          <a:xfrm>
            <a:off x="7866891" y="4572055"/>
            <a:ext cx="3988981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>
                <a:latin typeface="Open Sans 1"/>
                <a:ea typeface="Open Sans 1"/>
                <a:cs typeface="Open Sans 1"/>
              </a:rPr>
              <a:t>De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promouvoir</a:t>
            </a:r>
            <a:r>
              <a:rPr lang="en-US" sz="2100">
                <a:latin typeface="Open Sans 1"/>
                <a:ea typeface="Open Sans 1"/>
                <a:cs typeface="Open Sans 1"/>
              </a:rPr>
              <a:t>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l’innovation</a:t>
            </a:r>
            <a:r>
              <a:rPr lang="en-US" sz="2100">
                <a:latin typeface="Open Sans 1"/>
                <a:ea typeface="Open Sans 1"/>
                <a:cs typeface="Open Sans 1"/>
              </a:rPr>
              <a:t> et la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compétitivité</a:t>
            </a:r>
            <a:r>
              <a:rPr lang="en-US" sz="2100">
                <a:latin typeface="Open Sans 1"/>
                <a:ea typeface="Open Sans 1"/>
                <a:cs typeface="Open Sans 1"/>
              </a:rPr>
              <a:t>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industrielle</a:t>
            </a:r>
            <a:r>
              <a:rPr lang="en-US" sz="2100">
                <a:latin typeface="Open Sans 1"/>
                <a:ea typeface="Open Sans 1"/>
                <a:cs typeface="Open Sans 1"/>
              </a:rPr>
              <a:t> à travers des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normes</a:t>
            </a:r>
            <a:r>
              <a:rPr lang="en-US" sz="2100">
                <a:latin typeface="Open Sans 1"/>
                <a:ea typeface="Open Sans 1"/>
                <a:cs typeface="Open Sans 1"/>
              </a:rPr>
              <a:t>, des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mesures</a:t>
            </a:r>
            <a:r>
              <a:rPr lang="en-US" sz="2100">
                <a:latin typeface="Open Sans 1"/>
                <a:ea typeface="Open Sans 1"/>
                <a:cs typeface="Open Sans 1"/>
              </a:rPr>
              <a:t> et des technologies.</a:t>
            </a:r>
          </a:p>
          <a:p>
            <a:endParaRPr lang="en-US" sz="2100">
              <a:latin typeface="Open Sans 1"/>
              <a:ea typeface="Open Sans 1"/>
              <a:cs typeface="Open Sans 1"/>
            </a:endParaRPr>
          </a:p>
          <a:p>
            <a:endParaRPr lang="fr-FR" sz="2100">
              <a:latin typeface="Open Sans 1"/>
              <a:ea typeface="Open Sans 1"/>
              <a:cs typeface="Open Sans 1"/>
            </a:endParaRPr>
          </a:p>
        </p:txBody>
      </p:sp>
      <p:sp>
        <p:nvSpPr>
          <p:cNvPr id="33" name="ZoneTexte 22">
            <a:extLst>
              <a:ext uri="{FF2B5EF4-FFF2-40B4-BE49-F238E27FC236}">
                <a16:creationId xmlns:a16="http://schemas.microsoft.com/office/drawing/2014/main" id="{903CA671-29EF-038A-4319-7E0B159CC7B6}"/>
              </a:ext>
            </a:extLst>
          </p:cNvPr>
          <p:cNvSpPr txBox="1"/>
          <p:nvPr/>
        </p:nvSpPr>
        <p:spPr>
          <a:xfrm>
            <a:off x="2805033" y="4572054"/>
            <a:ext cx="3988981" cy="170816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>
                <a:latin typeface="Open Sans 1"/>
                <a:ea typeface="Open Sans 1"/>
                <a:cs typeface="Open Sans 1"/>
              </a:rPr>
              <a:t>Le NIST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est</a:t>
            </a:r>
            <a:r>
              <a:rPr lang="en-US" sz="2100">
                <a:latin typeface="Open Sans 1"/>
                <a:ea typeface="Open Sans 1"/>
                <a:cs typeface="Open Sans 1"/>
              </a:rPr>
              <a:t>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une</a:t>
            </a:r>
            <a:r>
              <a:rPr lang="en-US" sz="2100">
                <a:latin typeface="Open Sans 1"/>
                <a:ea typeface="Open Sans 1"/>
                <a:cs typeface="Open Sans 1"/>
              </a:rPr>
              <a:t>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agence</a:t>
            </a:r>
            <a:r>
              <a:rPr lang="en-US" sz="2100">
                <a:latin typeface="Open Sans 1"/>
                <a:ea typeface="Open Sans 1"/>
                <a:cs typeface="Open Sans 1"/>
              </a:rPr>
              <a:t>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fédérale</a:t>
            </a:r>
            <a:r>
              <a:rPr lang="en-US" sz="2100">
                <a:latin typeface="Open Sans 1"/>
                <a:ea typeface="Open Sans 1"/>
                <a:cs typeface="Open Sans 1"/>
              </a:rPr>
              <a:t> américaine, sous la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tutelle</a:t>
            </a:r>
            <a:r>
              <a:rPr lang="en-US" sz="2100">
                <a:latin typeface="Open Sans 1"/>
                <a:ea typeface="Open Sans 1"/>
                <a:cs typeface="Open Sans 1"/>
              </a:rPr>
              <a:t> du Département du Commerce des États-Unis.</a:t>
            </a:r>
          </a:p>
          <a:p>
            <a:endParaRPr lang="fr-FR" sz="2100">
              <a:latin typeface="Open Sans 1"/>
              <a:ea typeface="Open Sans 1"/>
              <a:cs typeface="Open Sans 1"/>
            </a:endParaRPr>
          </a:p>
        </p:txBody>
      </p:sp>
      <p:sp>
        <p:nvSpPr>
          <p:cNvPr id="34" name="ZoneTexte 22">
            <a:extLst>
              <a:ext uri="{FF2B5EF4-FFF2-40B4-BE49-F238E27FC236}">
                <a16:creationId xmlns:a16="http://schemas.microsoft.com/office/drawing/2014/main" id="{EE3BB140-3475-E84C-A002-28D85A85A46E}"/>
              </a:ext>
            </a:extLst>
          </p:cNvPr>
          <p:cNvSpPr txBox="1"/>
          <p:nvPr/>
        </p:nvSpPr>
        <p:spPr>
          <a:xfrm>
            <a:off x="13017813" y="4572055"/>
            <a:ext cx="3988981" cy="170816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>
                <a:latin typeface="Open Sans 1"/>
                <a:ea typeface="Open Sans 1"/>
                <a:cs typeface="Open Sans 1"/>
              </a:rPr>
              <a:t>Le NIST influence le monde sur les standards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technologiques</a:t>
            </a:r>
            <a:r>
              <a:rPr lang="en-US" sz="2100">
                <a:latin typeface="Open Sans 1"/>
                <a:ea typeface="Open Sans 1"/>
                <a:cs typeface="Open Sans 1"/>
              </a:rPr>
              <a:t>,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scientifiques</a:t>
            </a:r>
            <a:r>
              <a:rPr lang="en-US" sz="2100">
                <a:latin typeface="Open Sans 1"/>
                <a:ea typeface="Open Sans 1"/>
                <a:cs typeface="Open Sans 1"/>
              </a:rPr>
              <a:t> et de </a:t>
            </a:r>
            <a:r>
              <a:rPr lang="en-US" sz="2100" err="1">
                <a:latin typeface="Open Sans 1"/>
                <a:ea typeface="Open Sans 1"/>
                <a:cs typeface="Open Sans 1"/>
              </a:rPr>
              <a:t>cybersécurité</a:t>
            </a:r>
            <a:r>
              <a:rPr lang="en-US" sz="2100">
                <a:latin typeface="Open Sans 1"/>
                <a:ea typeface="Open Sans 1"/>
                <a:cs typeface="Open Sans 1"/>
              </a:rPr>
              <a:t>.</a:t>
            </a:r>
          </a:p>
          <a:p>
            <a:endParaRPr lang="en-US" sz="2100">
              <a:latin typeface="Open Sans 1"/>
              <a:ea typeface="Open Sans 1"/>
              <a:cs typeface="Open Sans 1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B52DD-676F-2F5A-1D02-C7D456AE0E5A}"/>
              </a:ext>
            </a:extLst>
          </p:cNvPr>
          <p:cNvSpPr txBox="1"/>
          <p:nvPr/>
        </p:nvSpPr>
        <p:spPr>
          <a:xfrm>
            <a:off x="16206894" y="9462727"/>
            <a:ext cx="1052406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</a:rPr>
              <a:t>10/20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626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7902" y="2215512"/>
            <a:ext cx="18663805" cy="8235902"/>
            <a:chOff x="0" y="-47625"/>
            <a:chExt cx="4915570" cy="10981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5570" cy="1050561"/>
            </a:xfrm>
            <a:custGeom>
              <a:avLst/>
              <a:gdLst/>
              <a:ahLst/>
              <a:cxnLst/>
              <a:rect l="l" t="t" r="r" b="b"/>
              <a:pathLst>
                <a:path w="4915570" h="1050561">
                  <a:moveTo>
                    <a:pt x="0" y="0"/>
                  </a:moveTo>
                  <a:lnTo>
                    <a:pt x="4915570" y="0"/>
                  </a:lnTo>
                  <a:lnTo>
                    <a:pt x="4915570" y="1050561"/>
                  </a:lnTo>
                  <a:lnTo>
                    <a:pt x="0" y="105056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15570" cy="10981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28700" y="1076325"/>
            <a:ext cx="9197430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08"/>
              </a:lnSpc>
            </a:pPr>
            <a:r>
              <a:rPr lang="en-US" sz="555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Comprendre</a:t>
            </a:r>
            <a:r>
              <a:rPr lang="en-US" sz="555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 les </a:t>
            </a:r>
            <a:r>
              <a:rPr lang="en-US" sz="555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systèmes</a:t>
            </a:r>
            <a:r>
              <a:rPr lang="en-US" sz="555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 OT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AF0F38-CFC9-C1FF-4642-8D736A567866}"/>
              </a:ext>
            </a:extLst>
          </p:cNvPr>
          <p:cNvSpPr txBox="1"/>
          <p:nvPr/>
        </p:nvSpPr>
        <p:spPr>
          <a:xfrm>
            <a:off x="16206894" y="9462727"/>
            <a:ext cx="1052406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</a:rPr>
              <a:t>11/20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098B20-FC93-40FD-C025-F034D4012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893" y="2573041"/>
            <a:ext cx="11688789" cy="7504409"/>
          </a:xfrm>
          <a:prstGeom prst="rect">
            <a:avLst/>
          </a:prstGeom>
        </p:spPr>
      </p:pic>
      <p:sp>
        <p:nvSpPr>
          <p:cNvPr id="40" name="Freeform 2">
            <a:extLst>
              <a:ext uri="{FF2B5EF4-FFF2-40B4-BE49-F238E27FC236}">
                <a16:creationId xmlns:a16="http://schemas.microsoft.com/office/drawing/2014/main" id="{BDED1CAB-1B35-7D19-7829-1852D078E0FC}"/>
              </a:ext>
            </a:extLst>
          </p:cNvPr>
          <p:cNvSpPr/>
          <p:nvPr/>
        </p:nvSpPr>
        <p:spPr>
          <a:xfrm rot="-3360000">
            <a:off x="13172794" y="-6513564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2104" y="-345241"/>
            <a:ext cx="7489565" cy="10820143"/>
            <a:chOff x="0" y="-47625"/>
            <a:chExt cx="2719504" cy="28497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19504" cy="2802125"/>
            </a:xfrm>
            <a:custGeom>
              <a:avLst/>
              <a:gdLst/>
              <a:ahLst/>
              <a:cxnLst/>
              <a:rect l="l" t="t" r="r" b="b"/>
              <a:pathLst>
                <a:path w="2719504" h="2802125">
                  <a:moveTo>
                    <a:pt x="0" y="0"/>
                  </a:moveTo>
                  <a:lnTo>
                    <a:pt x="2719504" y="0"/>
                  </a:lnTo>
                  <a:lnTo>
                    <a:pt x="2719504" y="2802125"/>
                  </a:lnTo>
                  <a:lnTo>
                    <a:pt x="0" y="280212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719504" cy="2849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34736" y="752056"/>
            <a:ext cx="6655297" cy="16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541"/>
              </a:lnSpc>
            </a:pPr>
            <a:r>
              <a:rPr lang="en-US" sz="540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Menaces et </a:t>
            </a:r>
            <a:r>
              <a:rPr lang="en-US" sz="540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Vulnérabilité</a:t>
            </a:r>
            <a:r>
              <a:rPr lang="en-US" sz="540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 de </a:t>
            </a:r>
            <a:r>
              <a:rPr lang="en-US" sz="540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l'OT</a:t>
            </a:r>
            <a:endParaRPr lang="en-US" sz="5400"/>
          </a:p>
        </p:txBody>
      </p:sp>
      <p:grpSp>
        <p:nvGrpSpPr>
          <p:cNvPr id="10" name="Group 10"/>
          <p:cNvGrpSpPr/>
          <p:nvPr/>
        </p:nvGrpSpPr>
        <p:grpSpPr>
          <a:xfrm>
            <a:off x="7201223" y="-131610"/>
            <a:ext cx="129901" cy="5022248"/>
            <a:chOff x="0" y="-47625"/>
            <a:chExt cx="34213" cy="221509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8" name="Freeform 2">
            <a:extLst>
              <a:ext uri="{FF2B5EF4-FFF2-40B4-BE49-F238E27FC236}">
                <a16:creationId xmlns:a16="http://schemas.microsoft.com/office/drawing/2014/main" id="{22145FEA-5134-B28E-26D2-66FD6707F719}"/>
              </a:ext>
            </a:extLst>
          </p:cNvPr>
          <p:cNvSpPr/>
          <p:nvPr/>
        </p:nvSpPr>
        <p:spPr>
          <a:xfrm rot="8640000">
            <a:off x="-1091203" y="2606934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33">
            <a:extLst>
              <a:ext uri="{FF2B5EF4-FFF2-40B4-BE49-F238E27FC236}">
                <a16:creationId xmlns:a16="http://schemas.microsoft.com/office/drawing/2014/main" id="{139783D0-2280-0E2D-F82D-310360D61B8D}"/>
              </a:ext>
            </a:extLst>
          </p:cNvPr>
          <p:cNvSpPr txBox="1"/>
          <p:nvPr/>
        </p:nvSpPr>
        <p:spPr>
          <a:xfrm>
            <a:off x="16608489" y="9354606"/>
            <a:ext cx="728040" cy="323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  <a:sym typeface="Open Sans 1"/>
              </a:rPr>
              <a:t>12/20</a:t>
            </a:r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B1319B2-32D2-69EB-3DA6-6E115D230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174242"/>
              </p:ext>
            </p:extLst>
          </p:nvPr>
        </p:nvGraphicFramePr>
        <p:xfrm>
          <a:off x="8446576" y="232474"/>
          <a:ext cx="8297898" cy="9392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8949">
                  <a:extLst>
                    <a:ext uri="{9D8B030D-6E8A-4147-A177-3AD203B41FA5}">
                      <a16:colId xmlns:a16="http://schemas.microsoft.com/office/drawing/2014/main" val="2083266869"/>
                    </a:ext>
                  </a:extLst>
                </a:gridCol>
                <a:gridCol w="4148949">
                  <a:extLst>
                    <a:ext uri="{9D8B030D-6E8A-4147-A177-3AD203B41FA5}">
                      <a16:colId xmlns:a16="http://schemas.microsoft.com/office/drawing/2014/main" val="3863866812"/>
                    </a:ext>
                  </a:extLst>
                </a:gridCol>
              </a:tblGrid>
              <a:tr h="1341777">
                <a:tc>
                  <a:txBody>
                    <a:bodyPr/>
                    <a:lstStyle/>
                    <a:p>
                      <a:pPr algn="ctr"/>
                      <a:r>
                        <a:rPr lang="en-US" sz="3200"/>
                        <a:t>Menaces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 err="1"/>
                        <a:t>Vulnérabilité</a:t>
                      </a:r>
                      <a:endParaRPr lang="en-US" sz="3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5443550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Cyberattaques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ciblées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ransomwares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visant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les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systèmes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OT)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Protocoles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non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sécurisés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Modbus, DNP3)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753261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Menaces internes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(par des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employés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Systèmes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legacy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Équipements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OT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obsolètes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4825160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Erreurs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humaines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(configuration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incorrectes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Manque de segmentation réseau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Connexions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non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sécurisées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entre réseaux IT et OT,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permettant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la propagation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d’attaques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7776604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Défaillances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matérielles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pannes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d'équipement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Absence de mises à jour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fréquentes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Difficulté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à appliquer des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patchs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2102451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Attaques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par supply chain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Compromission via des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fournisseurs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ou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équipements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Interfaces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exposées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(ports USB, Interfaces web)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9678793"/>
                  </a:ext>
                </a:extLst>
              </a:tr>
              <a:tr h="134177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Exploitation de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vulnérabilités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logicielles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Utilisation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de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failles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connues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Faible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visibilité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des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actifs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(manque </a:t>
                      </a: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d'inventaire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précis OT)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22575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32C552-8198-D955-FD89-73E4F0AF5DD3}"/>
              </a:ext>
            </a:extLst>
          </p:cNvPr>
          <p:cNvSpPr txBox="1"/>
          <p:nvPr/>
        </p:nvSpPr>
        <p:spPr>
          <a:xfrm>
            <a:off x="2204884" y="3808771"/>
            <a:ext cx="421803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>
                <a:cs typeface="Arial"/>
              </a:rPr>
              <a:t>NIST SP 800-53 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6DD868-4332-163B-5AC9-81971015B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E7BF17E-CC1A-E820-3E35-373EA9DB5F62}"/>
              </a:ext>
            </a:extLst>
          </p:cNvPr>
          <p:cNvGrpSpPr/>
          <p:nvPr/>
        </p:nvGrpSpPr>
        <p:grpSpPr>
          <a:xfrm>
            <a:off x="-172104" y="-345241"/>
            <a:ext cx="6910792" cy="10820143"/>
            <a:chOff x="0" y="-47625"/>
            <a:chExt cx="3183769" cy="284975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9328D4B-B60A-5B63-2060-D31088D6F03D}"/>
                </a:ext>
              </a:extLst>
            </p:cNvPr>
            <p:cNvSpPr/>
            <p:nvPr/>
          </p:nvSpPr>
          <p:spPr>
            <a:xfrm>
              <a:off x="0" y="0"/>
              <a:ext cx="3183769" cy="2802125"/>
            </a:xfrm>
            <a:custGeom>
              <a:avLst/>
              <a:gdLst/>
              <a:ahLst/>
              <a:cxnLst/>
              <a:rect l="l" t="t" r="r" b="b"/>
              <a:pathLst>
                <a:path w="2719504" h="2802125">
                  <a:moveTo>
                    <a:pt x="0" y="0"/>
                  </a:moveTo>
                  <a:lnTo>
                    <a:pt x="2719504" y="0"/>
                  </a:lnTo>
                  <a:lnTo>
                    <a:pt x="2719504" y="2802125"/>
                  </a:lnTo>
                  <a:lnTo>
                    <a:pt x="0" y="280212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36BD784-B489-556B-AD03-EAC0173740D4}"/>
                </a:ext>
              </a:extLst>
            </p:cNvPr>
            <p:cNvSpPr txBox="1"/>
            <p:nvPr/>
          </p:nvSpPr>
          <p:spPr>
            <a:xfrm>
              <a:off x="0" y="-47625"/>
              <a:ext cx="2719504" cy="2849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D70812E1-9E63-8695-61E1-11988944CDB8}"/>
              </a:ext>
            </a:extLst>
          </p:cNvPr>
          <p:cNvSpPr txBox="1"/>
          <p:nvPr/>
        </p:nvSpPr>
        <p:spPr>
          <a:xfrm>
            <a:off x="173843" y="897284"/>
            <a:ext cx="6203438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541"/>
              </a:lnSpc>
            </a:pPr>
            <a:r>
              <a:rPr lang="en-US" sz="585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Gestion des </a:t>
            </a:r>
            <a:r>
              <a:rPr lang="en-US" sz="585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risques</a:t>
            </a:r>
            <a:endParaRPr lang="en-US" err="1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429A157B-8563-ACF1-6F54-88D9CF45F996}"/>
              </a:ext>
            </a:extLst>
          </p:cNvPr>
          <p:cNvGrpSpPr/>
          <p:nvPr/>
        </p:nvGrpSpPr>
        <p:grpSpPr>
          <a:xfrm>
            <a:off x="6738689" y="846816"/>
            <a:ext cx="129901" cy="8410426"/>
            <a:chOff x="0" y="-47625"/>
            <a:chExt cx="34213" cy="221509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35E8D7B-36AA-790F-E0DE-DD716C746A48}"/>
                </a:ext>
              </a:extLst>
            </p:cNvPr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42E66403-4118-7F8E-1078-98512BE392C9}"/>
                </a:ext>
              </a:extLst>
            </p:cNvPr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8" name="TextBox 10">
            <a:extLst>
              <a:ext uri="{FF2B5EF4-FFF2-40B4-BE49-F238E27FC236}">
                <a16:creationId xmlns:a16="http://schemas.microsoft.com/office/drawing/2014/main" id="{1CCD4BAA-21AF-7DA7-9CDA-FE77031868E6}"/>
              </a:ext>
            </a:extLst>
          </p:cNvPr>
          <p:cNvSpPr txBox="1"/>
          <p:nvPr/>
        </p:nvSpPr>
        <p:spPr>
          <a:xfrm>
            <a:off x="16206894" y="9462727"/>
            <a:ext cx="1052406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</a:rPr>
              <a:t>13/20</a:t>
            </a:r>
            <a:endParaRPr lang="en-US"/>
          </a:p>
        </p:txBody>
      </p:sp>
      <p:sp>
        <p:nvSpPr>
          <p:cNvPr id="19" name="Freeform 2">
            <a:extLst>
              <a:ext uri="{FF2B5EF4-FFF2-40B4-BE49-F238E27FC236}">
                <a16:creationId xmlns:a16="http://schemas.microsoft.com/office/drawing/2014/main" id="{A9199DEF-CFF3-6A4D-444E-4D95982DDD04}"/>
              </a:ext>
            </a:extLst>
          </p:cNvPr>
          <p:cNvSpPr/>
          <p:nvPr/>
        </p:nvSpPr>
        <p:spPr>
          <a:xfrm rot="-2220000">
            <a:off x="13538048" y="-7269913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4" descr="Diagramme circulaire - Icônes entreprise gratuites">
            <a:extLst>
              <a:ext uri="{FF2B5EF4-FFF2-40B4-BE49-F238E27FC236}">
                <a16:creationId xmlns:a16="http://schemas.microsoft.com/office/drawing/2014/main" id="{5A5FB1E9-B946-DF8B-0429-CB62288EF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3160" y="1732782"/>
            <a:ext cx="7670083" cy="75219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194E5F-0506-F5F5-98F6-71673450C809}"/>
              </a:ext>
            </a:extLst>
          </p:cNvPr>
          <p:cNvSpPr txBox="1"/>
          <p:nvPr/>
        </p:nvSpPr>
        <p:spPr>
          <a:xfrm>
            <a:off x="8915400" y="3771900"/>
            <a:ext cx="25404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i="1">
                <a:latin typeface="Comic Sans MS"/>
                <a:cs typeface="Arial"/>
              </a:rPr>
              <a:t>Identification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774761-4979-9593-57D1-B323C317E841}"/>
              </a:ext>
            </a:extLst>
          </p:cNvPr>
          <p:cNvSpPr txBox="1"/>
          <p:nvPr/>
        </p:nvSpPr>
        <p:spPr>
          <a:xfrm>
            <a:off x="13487400" y="3771901"/>
            <a:ext cx="150802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i="1">
                <a:latin typeface="Comic Sans MS"/>
                <a:cs typeface="Arial"/>
              </a:rPr>
              <a:t>Analyse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904A23-E5A6-AC11-6E4A-94A82667978B}"/>
              </a:ext>
            </a:extLst>
          </p:cNvPr>
          <p:cNvSpPr txBox="1"/>
          <p:nvPr/>
        </p:nvSpPr>
        <p:spPr>
          <a:xfrm>
            <a:off x="11164529" y="7071851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i="1">
                <a:latin typeface="Comic Sans MS"/>
                <a:cs typeface="Arial"/>
              </a:rPr>
              <a:t>Mitigation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8861EA-A0EE-0493-7710-5F077ACE9CB2}"/>
              </a:ext>
            </a:extLst>
          </p:cNvPr>
          <p:cNvSpPr txBox="1"/>
          <p:nvPr/>
        </p:nvSpPr>
        <p:spPr>
          <a:xfrm>
            <a:off x="176982" y="2573594"/>
            <a:ext cx="6227505" cy="674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>
                <a:cs typeface="Arial"/>
              </a:rPr>
              <a:t>SP 800-30 :</a:t>
            </a:r>
          </a:p>
          <a:p>
            <a:pPr marL="228600" indent="-228600">
              <a:buFont typeface=""/>
              <a:buChar char="•"/>
            </a:pPr>
            <a:endParaRPr lang="en-US" sz="3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3600">
                <a:cs typeface="Arial"/>
              </a:rPr>
              <a:t>Identifier les </a:t>
            </a:r>
            <a:r>
              <a:rPr lang="en-US" sz="3600" err="1">
                <a:cs typeface="Arial"/>
              </a:rPr>
              <a:t>actifs</a:t>
            </a:r>
            <a:r>
              <a:rPr lang="en-US" sz="3600">
                <a:cs typeface="Arial"/>
              </a:rPr>
              <a:t> OT et </a:t>
            </a:r>
            <a:r>
              <a:rPr lang="en-US" sz="3600" err="1">
                <a:cs typeface="Arial"/>
              </a:rPr>
              <a:t>leurs</a:t>
            </a:r>
            <a:r>
              <a:rPr lang="en-US" sz="3600">
                <a:cs typeface="Arial"/>
              </a:rPr>
              <a:t> </a:t>
            </a:r>
            <a:r>
              <a:rPr lang="en-US" sz="3600" err="1">
                <a:cs typeface="Arial"/>
              </a:rPr>
              <a:t>vulnérabilités</a:t>
            </a:r>
            <a:r>
              <a:rPr lang="en-US" sz="3600">
                <a:cs typeface="Arial"/>
              </a:rPr>
              <a:t>.</a:t>
            </a:r>
            <a:endParaRPr lang="en-US" sz="3600"/>
          </a:p>
          <a:p>
            <a:pPr marL="228600" indent="-228600">
              <a:buFont typeface=""/>
              <a:buChar char="•"/>
            </a:pPr>
            <a:endParaRPr lang="en-US" sz="3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3600" err="1">
                <a:cs typeface="Arial"/>
              </a:rPr>
              <a:t>Analyser</a:t>
            </a:r>
            <a:r>
              <a:rPr lang="en-US" sz="3600">
                <a:cs typeface="Arial"/>
              </a:rPr>
              <a:t> </a:t>
            </a:r>
            <a:r>
              <a:rPr lang="en-US" sz="3600" err="1">
                <a:cs typeface="Arial"/>
              </a:rPr>
              <a:t>l’impact</a:t>
            </a:r>
            <a:r>
              <a:rPr lang="en-US" sz="3600">
                <a:cs typeface="Arial"/>
              </a:rPr>
              <a:t> des menaces (</a:t>
            </a:r>
            <a:r>
              <a:rPr lang="en-US" sz="3600" err="1">
                <a:cs typeface="Arial"/>
              </a:rPr>
              <a:t>sécurité</a:t>
            </a:r>
            <a:r>
              <a:rPr lang="en-US" sz="3600">
                <a:cs typeface="Arial"/>
              </a:rPr>
              <a:t>, </a:t>
            </a:r>
            <a:r>
              <a:rPr lang="en-US" sz="3600" err="1">
                <a:cs typeface="Arial"/>
              </a:rPr>
              <a:t>sûreté</a:t>
            </a:r>
            <a:r>
              <a:rPr lang="en-US" sz="3600">
                <a:cs typeface="Arial"/>
              </a:rPr>
              <a:t>, </a:t>
            </a:r>
            <a:r>
              <a:rPr lang="en-US" sz="3600" err="1">
                <a:cs typeface="Arial"/>
              </a:rPr>
              <a:t>opérations</a:t>
            </a:r>
            <a:r>
              <a:rPr lang="en-US" sz="3600">
                <a:cs typeface="Arial"/>
              </a:rPr>
              <a:t>).</a:t>
            </a:r>
          </a:p>
          <a:p>
            <a:pPr marL="228600" indent="-228600">
              <a:buFont typeface=""/>
              <a:buChar char="•"/>
            </a:pPr>
            <a:endParaRPr lang="en-US" sz="3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3600" err="1">
                <a:cs typeface="Arial"/>
              </a:rPr>
              <a:t>Mitiger</a:t>
            </a:r>
            <a:r>
              <a:rPr lang="en-US" sz="3600">
                <a:cs typeface="Arial"/>
              </a:rPr>
              <a:t> avec des </a:t>
            </a:r>
            <a:r>
              <a:rPr lang="en-US" sz="3600" err="1">
                <a:cs typeface="Arial"/>
              </a:rPr>
              <a:t>contrôles</a:t>
            </a:r>
            <a:r>
              <a:rPr lang="en-US" sz="3600">
                <a:cs typeface="Arial"/>
              </a:rPr>
              <a:t> </a:t>
            </a:r>
            <a:r>
              <a:rPr lang="en-US" sz="3600" err="1">
                <a:cs typeface="Arial"/>
              </a:rPr>
              <a:t>adaptés</a:t>
            </a:r>
            <a:r>
              <a:rPr lang="en-US" sz="3600">
                <a:cs typeface="Arial"/>
              </a:rPr>
              <a:t>.</a:t>
            </a:r>
          </a:p>
          <a:p>
            <a:endParaRPr lang="en-US" sz="32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8689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2147F-6438-4772-B966-BD6983B60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">
            <a:extLst>
              <a:ext uri="{FF2B5EF4-FFF2-40B4-BE49-F238E27FC236}">
                <a16:creationId xmlns:a16="http://schemas.microsoft.com/office/drawing/2014/main" id="{E52243C3-35FE-5B24-1911-E3819E7D48DC}"/>
              </a:ext>
            </a:extLst>
          </p:cNvPr>
          <p:cNvGrpSpPr/>
          <p:nvPr/>
        </p:nvGrpSpPr>
        <p:grpSpPr>
          <a:xfrm>
            <a:off x="-490987" y="2556070"/>
            <a:ext cx="18780114" cy="2878698"/>
            <a:chOff x="0" y="-47921"/>
            <a:chExt cx="4946203" cy="2312073"/>
          </a:xfrm>
        </p:grpSpPr>
        <p:sp>
          <p:nvSpPr>
            <p:cNvPr id="47" name="Freeform 3">
              <a:extLst>
                <a:ext uri="{FF2B5EF4-FFF2-40B4-BE49-F238E27FC236}">
                  <a16:creationId xmlns:a16="http://schemas.microsoft.com/office/drawing/2014/main" id="{BAA07E4F-E82B-B0DD-1A2E-1F39FDA3BD4A}"/>
                </a:ext>
              </a:extLst>
            </p:cNvPr>
            <p:cNvSpPr/>
            <p:nvPr/>
          </p:nvSpPr>
          <p:spPr>
            <a:xfrm>
              <a:off x="43005" y="-47921"/>
              <a:ext cx="4903198" cy="2312073"/>
            </a:xfrm>
            <a:custGeom>
              <a:avLst/>
              <a:gdLst/>
              <a:ahLst/>
              <a:cxnLst/>
              <a:rect l="l" t="t" r="r" b="b"/>
              <a:pathLst>
                <a:path w="4903198" h="871335">
                  <a:moveTo>
                    <a:pt x="0" y="0"/>
                  </a:moveTo>
                  <a:lnTo>
                    <a:pt x="4903198" y="0"/>
                  </a:lnTo>
                  <a:lnTo>
                    <a:pt x="4903198" y="871335"/>
                  </a:lnTo>
                  <a:lnTo>
                    <a:pt x="0" y="871335"/>
                  </a:lnTo>
                  <a:close/>
                </a:path>
              </a:pathLst>
            </a:custGeom>
            <a:solidFill>
              <a:srgbClr val="F4F3F3"/>
            </a:solidFill>
          </p:spPr>
        </p:sp>
        <p:sp>
          <p:nvSpPr>
            <p:cNvPr id="48" name="TextBox 4">
              <a:extLst>
                <a:ext uri="{FF2B5EF4-FFF2-40B4-BE49-F238E27FC236}">
                  <a16:creationId xmlns:a16="http://schemas.microsoft.com/office/drawing/2014/main" id="{C48EA607-6F06-A549-F9B6-C073A447DC13}"/>
                </a:ext>
              </a:extLst>
            </p:cNvPr>
            <p:cNvSpPr txBox="1"/>
            <p:nvPr/>
          </p:nvSpPr>
          <p:spPr>
            <a:xfrm>
              <a:off x="0" y="-47625"/>
              <a:ext cx="4903198" cy="918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43" name="TextBox 13">
            <a:extLst>
              <a:ext uri="{FF2B5EF4-FFF2-40B4-BE49-F238E27FC236}">
                <a16:creationId xmlns:a16="http://schemas.microsoft.com/office/drawing/2014/main" id="{D19F5719-42F0-9712-3095-97F03DB8B3C2}"/>
              </a:ext>
            </a:extLst>
          </p:cNvPr>
          <p:cNvSpPr txBox="1"/>
          <p:nvPr/>
        </p:nvSpPr>
        <p:spPr>
          <a:xfrm>
            <a:off x="601374" y="742683"/>
            <a:ext cx="7935276" cy="2609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59"/>
              </a:lnSpc>
            </a:pPr>
            <a:r>
              <a:rPr lang="en-US" sz="4800" b="1" err="1">
                <a:latin typeface="Open Sans 2 Bold"/>
                <a:ea typeface="Calibri"/>
                <a:cs typeface="Calibri"/>
              </a:rPr>
              <a:t>Sécuriser</a:t>
            </a:r>
            <a:r>
              <a:rPr lang="en-US" sz="4800" b="1">
                <a:latin typeface="Open Sans 2 Bold"/>
                <a:ea typeface="Calibri"/>
                <a:cs typeface="Calibri"/>
              </a:rPr>
              <a:t> les </a:t>
            </a:r>
            <a:r>
              <a:rPr lang="en-US" sz="4800" b="1" err="1">
                <a:latin typeface="Open Sans 2 Bold"/>
                <a:ea typeface="Calibri"/>
                <a:cs typeface="Calibri"/>
              </a:rPr>
              <a:t>systèmes</a:t>
            </a:r>
            <a:r>
              <a:rPr lang="en-US" sz="4800" b="1">
                <a:latin typeface="Open Sans 2 Bold"/>
                <a:ea typeface="Calibri"/>
                <a:cs typeface="Calibri"/>
              </a:rPr>
              <a:t> OT </a:t>
            </a: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r>
              <a:rPr lang="en-US" sz="3200">
                <a:ea typeface="+mn-lt"/>
                <a:cs typeface="+mn-lt"/>
              </a:rPr>
              <a:t>NIST SP 800-53</a:t>
            </a:r>
            <a:endParaRPr lang="en-US"/>
          </a:p>
          <a:p>
            <a:pPr>
              <a:lnSpc>
                <a:spcPts val="3779"/>
              </a:lnSpc>
            </a:pPr>
            <a:endParaRPr lang="en-US" sz="3200">
              <a:latin typeface="Arial"/>
              <a:ea typeface="Calibri"/>
              <a:cs typeface="Arial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</p:txBody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5A34E6F0-FD7F-94D7-5ABC-C6CF481237C5}"/>
              </a:ext>
            </a:extLst>
          </p:cNvPr>
          <p:cNvGrpSpPr/>
          <p:nvPr/>
        </p:nvGrpSpPr>
        <p:grpSpPr>
          <a:xfrm>
            <a:off x="17129399" y="1028700"/>
            <a:ext cx="129901" cy="8229600"/>
            <a:chOff x="0" y="0"/>
            <a:chExt cx="34213" cy="216746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8A76EDD5-3C05-6681-CBE5-6DD7CCF01113}"/>
                </a:ext>
              </a:extLst>
            </p:cNvPr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5BEB8939-5FEE-09CA-904D-2E170A2D0810}"/>
                </a:ext>
              </a:extLst>
            </p:cNvPr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9" name="Freeform 2">
            <a:extLst>
              <a:ext uri="{FF2B5EF4-FFF2-40B4-BE49-F238E27FC236}">
                <a16:creationId xmlns:a16="http://schemas.microsoft.com/office/drawing/2014/main" id="{5BB759D9-B776-3C28-4035-2AF31CE15DA7}"/>
              </a:ext>
            </a:extLst>
          </p:cNvPr>
          <p:cNvSpPr/>
          <p:nvPr/>
        </p:nvSpPr>
        <p:spPr>
          <a:xfrm rot="8640000">
            <a:off x="-1553846" y="1981005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3">
            <a:extLst>
              <a:ext uri="{FF2B5EF4-FFF2-40B4-BE49-F238E27FC236}">
                <a16:creationId xmlns:a16="http://schemas.microsoft.com/office/drawing/2014/main" id="{2249F019-ACE9-698E-5038-6C2A6DEFFFE3}"/>
              </a:ext>
            </a:extLst>
          </p:cNvPr>
          <p:cNvSpPr txBox="1"/>
          <p:nvPr/>
        </p:nvSpPr>
        <p:spPr>
          <a:xfrm>
            <a:off x="16608489" y="9354606"/>
            <a:ext cx="728040" cy="323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  <a:sym typeface="Open Sans 1"/>
              </a:rPr>
              <a:t>14/20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27AF3A-A0F8-BA2C-A9A1-11ED1D48E4D0}"/>
              </a:ext>
            </a:extLst>
          </p:cNvPr>
          <p:cNvSpPr txBox="1"/>
          <p:nvPr/>
        </p:nvSpPr>
        <p:spPr>
          <a:xfrm>
            <a:off x="813661" y="2789694"/>
            <a:ext cx="334994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/>
              <a:t>Techniques 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3CA33-987C-5B8B-41F2-259A25E288D7}"/>
              </a:ext>
            </a:extLst>
          </p:cNvPr>
          <p:cNvSpPr txBox="1"/>
          <p:nvPr/>
        </p:nvSpPr>
        <p:spPr>
          <a:xfrm>
            <a:off x="6858000" y="2905931"/>
            <a:ext cx="848532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800"/>
              <a:t>Pare-feu </a:t>
            </a:r>
            <a:r>
              <a:rPr lang="en-US" sz="2800" err="1"/>
              <a:t>industriels</a:t>
            </a:r>
            <a:endParaRPr lang="en-US" sz="2800"/>
          </a:p>
          <a:p>
            <a:pPr marL="285750" indent="-285750">
              <a:buFont typeface="Calibri"/>
              <a:buChar char="-"/>
            </a:pPr>
            <a:endParaRPr lang="en-US" sz="2800"/>
          </a:p>
          <a:p>
            <a:pPr marL="285750" indent="-285750">
              <a:buFont typeface="Calibri"/>
              <a:buChar char="-"/>
            </a:pPr>
            <a:r>
              <a:rPr lang="en-US" sz="2800" err="1"/>
              <a:t>Chiffrement</a:t>
            </a:r>
            <a:endParaRPr lang="en-US" sz="2800"/>
          </a:p>
          <a:p>
            <a:pPr marL="285750" indent="-285750">
              <a:buFont typeface="Calibri"/>
              <a:buChar char="-"/>
            </a:pPr>
            <a:endParaRPr lang="en-US" sz="2800"/>
          </a:p>
          <a:p>
            <a:pPr marL="285750" indent="-285750">
              <a:buFont typeface="Calibri"/>
              <a:buChar char="-"/>
            </a:pPr>
            <a:r>
              <a:rPr lang="en-US" sz="2800"/>
              <a:t>Surveillance réseau</a:t>
            </a:r>
          </a:p>
          <a:p>
            <a:pPr marL="285750" indent="-285750">
              <a:buFont typeface="Calibri"/>
              <a:buChar char="-"/>
            </a:pPr>
            <a:endParaRPr lang="en-US" sz="2800"/>
          </a:p>
        </p:txBody>
      </p:sp>
      <p:pic>
        <p:nvPicPr>
          <p:cNvPr id="6" name="Picture 5" descr="Industrial Firewall &quot; Solution de sécurité | EnBITCon GmbH">
            <a:extLst>
              <a:ext uri="{FF2B5EF4-FFF2-40B4-BE49-F238E27FC236}">
                <a16:creationId xmlns:a16="http://schemas.microsoft.com/office/drawing/2014/main" id="{697C9D9D-37F1-D107-2811-FE0C779DB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506" y="5583647"/>
            <a:ext cx="2520747" cy="2493400"/>
          </a:xfrm>
          <a:prstGeom prst="rect">
            <a:avLst/>
          </a:prstGeom>
        </p:spPr>
      </p:pic>
      <p:pic>
        <p:nvPicPr>
          <p:cNvPr id="7" name="Picture 6" descr="Le chiffrement : importance et menaces – Internet Society Benin">
            <a:extLst>
              <a:ext uri="{FF2B5EF4-FFF2-40B4-BE49-F238E27FC236}">
                <a16:creationId xmlns:a16="http://schemas.microsoft.com/office/drawing/2014/main" id="{A295F907-B84E-6194-3093-5721832CD87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9" t="133" r="41108" b="-648"/>
          <a:stretch>
            <a:fillRect/>
          </a:stretch>
        </p:blipFill>
        <p:spPr>
          <a:xfrm>
            <a:off x="8901653" y="6832808"/>
            <a:ext cx="2813779" cy="2683778"/>
          </a:xfrm>
          <a:prstGeom prst="rect">
            <a:avLst/>
          </a:prstGeom>
        </p:spPr>
      </p:pic>
      <p:pic>
        <p:nvPicPr>
          <p:cNvPr id="8" name="Picture 7" descr="Logiciel de surveillance de réseau - Dotcom-Monitor">
            <a:extLst>
              <a:ext uri="{FF2B5EF4-FFF2-40B4-BE49-F238E27FC236}">
                <a16:creationId xmlns:a16="http://schemas.microsoft.com/office/drawing/2014/main" id="{6EB29ADF-DBD2-D28A-2979-7A69BE65D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08989" y="5436162"/>
            <a:ext cx="5765391" cy="36732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2B452D-DE30-00B2-1754-D9A0B1E4439F}"/>
              </a:ext>
            </a:extLst>
          </p:cNvPr>
          <p:cNvSpPr txBox="1"/>
          <p:nvPr/>
        </p:nvSpPr>
        <p:spPr>
          <a:xfrm>
            <a:off x="15444061" y="381646"/>
            <a:ext cx="152270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latin typeface="Open Sans 2 Bold"/>
              </a:rPr>
              <a:t>1/3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01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BAA4E-8C9B-DDEE-BBCC-532E3E37A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">
            <a:extLst>
              <a:ext uri="{FF2B5EF4-FFF2-40B4-BE49-F238E27FC236}">
                <a16:creationId xmlns:a16="http://schemas.microsoft.com/office/drawing/2014/main" id="{014C90EA-FE23-93A7-2C2A-5BFF2E7841F0}"/>
              </a:ext>
            </a:extLst>
          </p:cNvPr>
          <p:cNvGrpSpPr/>
          <p:nvPr/>
        </p:nvGrpSpPr>
        <p:grpSpPr>
          <a:xfrm>
            <a:off x="-490987" y="2556070"/>
            <a:ext cx="18780114" cy="2878698"/>
            <a:chOff x="0" y="-47921"/>
            <a:chExt cx="4946203" cy="2312073"/>
          </a:xfrm>
        </p:grpSpPr>
        <p:sp>
          <p:nvSpPr>
            <p:cNvPr id="47" name="Freeform 3">
              <a:extLst>
                <a:ext uri="{FF2B5EF4-FFF2-40B4-BE49-F238E27FC236}">
                  <a16:creationId xmlns:a16="http://schemas.microsoft.com/office/drawing/2014/main" id="{2D9EA56F-E111-27EC-B519-8AE04DE1422B}"/>
                </a:ext>
              </a:extLst>
            </p:cNvPr>
            <p:cNvSpPr/>
            <p:nvPr/>
          </p:nvSpPr>
          <p:spPr>
            <a:xfrm>
              <a:off x="43005" y="-47921"/>
              <a:ext cx="4903198" cy="2312073"/>
            </a:xfrm>
            <a:custGeom>
              <a:avLst/>
              <a:gdLst/>
              <a:ahLst/>
              <a:cxnLst/>
              <a:rect l="l" t="t" r="r" b="b"/>
              <a:pathLst>
                <a:path w="4903198" h="871335">
                  <a:moveTo>
                    <a:pt x="0" y="0"/>
                  </a:moveTo>
                  <a:lnTo>
                    <a:pt x="4903198" y="0"/>
                  </a:lnTo>
                  <a:lnTo>
                    <a:pt x="4903198" y="871335"/>
                  </a:lnTo>
                  <a:lnTo>
                    <a:pt x="0" y="871335"/>
                  </a:lnTo>
                  <a:close/>
                </a:path>
              </a:pathLst>
            </a:custGeom>
            <a:solidFill>
              <a:srgbClr val="F4F3F3"/>
            </a:solidFill>
          </p:spPr>
        </p:sp>
        <p:sp>
          <p:nvSpPr>
            <p:cNvPr id="48" name="TextBox 4">
              <a:extLst>
                <a:ext uri="{FF2B5EF4-FFF2-40B4-BE49-F238E27FC236}">
                  <a16:creationId xmlns:a16="http://schemas.microsoft.com/office/drawing/2014/main" id="{2AA969CD-056B-F5C8-605A-6721BBF1ECFE}"/>
                </a:ext>
              </a:extLst>
            </p:cNvPr>
            <p:cNvSpPr txBox="1"/>
            <p:nvPr/>
          </p:nvSpPr>
          <p:spPr>
            <a:xfrm>
              <a:off x="0" y="-47625"/>
              <a:ext cx="4903198" cy="918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43" name="TextBox 13">
            <a:extLst>
              <a:ext uri="{FF2B5EF4-FFF2-40B4-BE49-F238E27FC236}">
                <a16:creationId xmlns:a16="http://schemas.microsoft.com/office/drawing/2014/main" id="{113258BB-2986-68C9-F4CD-98DE13A6DA02}"/>
              </a:ext>
            </a:extLst>
          </p:cNvPr>
          <p:cNvSpPr txBox="1"/>
          <p:nvPr/>
        </p:nvSpPr>
        <p:spPr>
          <a:xfrm>
            <a:off x="601374" y="742683"/>
            <a:ext cx="7935276" cy="3892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59"/>
              </a:lnSpc>
            </a:pPr>
            <a:r>
              <a:rPr lang="en-US" sz="4800" b="1" err="1">
                <a:latin typeface="Open Sans 2 Bold"/>
                <a:ea typeface="Calibri"/>
                <a:cs typeface="Calibri"/>
              </a:rPr>
              <a:t>Sécuriser</a:t>
            </a:r>
            <a:r>
              <a:rPr lang="en-US" sz="4800" b="1">
                <a:latin typeface="Open Sans 2 Bold"/>
                <a:ea typeface="Calibri"/>
                <a:cs typeface="Calibri"/>
              </a:rPr>
              <a:t> les </a:t>
            </a:r>
            <a:r>
              <a:rPr lang="en-US" sz="4800" b="1" err="1">
                <a:latin typeface="Open Sans 2 Bold"/>
                <a:ea typeface="Calibri"/>
                <a:cs typeface="Calibri"/>
              </a:rPr>
              <a:t>systèmes</a:t>
            </a:r>
            <a:r>
              <a:rPr lang="en-US" sz="4800" b="1">
                <a:latin typeface="Open Sans 2 Bold"/>
                <a:ea typeface="Calibri"/>
                <a:cs typeface="Calibri"/>
              </a:rPr>
              <a:t> OT</a:t>
            </a: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r>
              <a:rPr lang="en-US" sz="3200">
                <a:ea typeface="+mn-lt"/>
                <a:cs typeface="+mn-lt"/>
              </a:rPr>
              <a:t>NIST SP 800-53</a:t>
            </a:r>
            <a:endParaRPr lang="en-US" sz="3200"/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779"/>
              </a:lnSpc>
            </a:pPr>
            <a:endParaRPr lang="en-US" sz="3200" b="1">
              <a:latin typeface="Arial"/>
              <a:ea typeface="Calibri"/>
              <a:cs typeface="Arial"/>
            </a:endParaRPr>
          </a:p>
          <a:p>
            <a:pPr>
              <a:lnSpc>
                <a:spcPts val="3779"/>
              </a:lnSpc>
            </a:pPr>
            <a:endParaRPr lang="en-US" sz="3200">
              <a:latin typeface="Arial"/>
              <a:ea typeface="Calibri"/>
              <a:cs typeface="Arial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</p:txBody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E9EF6FF5-8349-C794-E5C7-7107E0B90A62}"/>
              </a:ext>
            </a:extLst>
          </p:cNvPr>
          <p:cNvGrpSpPr/>
          <p:nvPr/>
        </p:nvGrpSpPr>
        <p:grpSpPr>
          <a:xfrm>
            <a:off x="17129399" y="1028700"/>
            <a:ext cx="129901" cy="8229600"/>
            <a:chOff x="0" y="0"/>
            <a:chExt cx="34213" cy="216746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F5DCBD2E-D191-0AFD-CE9F-B8DC96245EBC}"/>
                </a:ext>
              </a:extLst>
            </p:cNvPr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6838D0F3-CF0C-6CE5-FEE2-D24B9A3F86FC}"/>
                </a:ext>
              </a:extLst>
            </p:cNvPr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9" name="Freeform 2">
            <a:extLst>
              <a:ext uri="{FF2B5EF4-FFF2-40B4-BE49-F238E27FC236}">
                <a16:creationId xmlns:a16="http://schemas.microsoft.com/office/drawing/2014/main" id="{CFCC6E16-504C-052A-F1E2-B6D1E15B5F43}"/>
              </a:ext>
            </a:extLst>
          </p:cNvPr>
          <p:cNvSpPr/>
          <p:nvPr/>
        </p:nvSpPr>
        <p:spPr>
          <a:xfrm rot="8640000">
            <a:off x="-1553846" y="1981005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3">
            <a:extLst>
              <a:ext uri="{FF2B5EF4-FFF2-40B4-BE49-F238E27FC236}">
                <a16:creationId xmlns:a16="http://schemas.microsoft.com/office/drawing/2014/main" id="{29F90EE6-73E2-F470-70E6-2EB3ECAB23EA}"/>
              </a:ext>
            </a:extLst>
          </p:cNvPr>
          <p:cNvSpPr txBox="1"/>
          <p:nvPr/>
        </p:nvSpPr>
        <p:spPr>
          <a:xfrm>
            <a:off x="16608489" y="9354606"/>
            <a:ext cx="728040" cy="323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  <a:sym typeface="Open Sans 1"/>
              </a:rPr>
              <a:t>15/20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A343C8-8BA6-214A-7E8B-FB88715B656E}"/>
              </a:ext>
            </a:extLst>
          </p:cNvPr>
          <p:cNvSpPr txBox="1"/>
          <p:nvPr/>
        </p:nvSpPr>
        <p:spPr>
          <a:xfrm>
            <a:off x="813661" y="2789694"/>
            <a:ext cx="334994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ea typeface="+mn-lt"/>
                <a:cs typeface="+mn-lt"/>
              </a:rPr>
              <a:t>Physiques </a:t>
            </a:r>
            <a:r>
              <a:rPr lang="en-US" sz="4400"/>
              <a:t>: 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B3EA8B-1427-82AE-9515-6F381DBE50A7}"/>
              </a:ext>
            </a:extLst>
          </p:cNvPr>
          <p:cNvSpPr txBox="1"/>
          <p:nvPr/>
        </p:nvSpPr>
        <p:spPr>
          <a:xfrm>
            <a:off x="6839565" y="3053415"/>
            <a:ext cx="848532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800" err="1"/>
              <a:t>Accès</a:t>
            </a:r>
            <a:r>
              <a:rPr lang="en-US" sz="2800"/>
              <a:t> </a:t>
            </a:r>
            <a:r>
              <a:rPr lang="en-US" sz="2800" err="1"/>
              <a:t>sécurisé</a:t>
            </a:r>
            <a:r>
              <a:rPr lang="en-US" sz="2800"/>
              <a:t> aux </a:t>
            </a:r>
            <a:r>
              <a:rPr lang="en-US" sz="2800" err="1"/>
              <a:t>équipements</a:t>
            </a:r>
          </a:p>
          <a:p>
            <a:pPr marL="285750" indent="-285750">
              <a:buFont typeface="Calibri"/>
              <a:buChar char="-"/>
            </a:pPr>
            <a:endParaRPr lang="en-US" sz="2800"/>
          </a:p>
        </p:txBody>
      </p:sp>
      <p:pic>
        <p:nvPicPr>
          <p:cNvPr id="4" name="Picture 3" descr="Accès Sécurisé&quot; - Images et vidéos libres de droits | Adobe Stock">
            <a:extLst>
              <a:ext uri="{FF2B5EF4-FFF2-40B4-BE49-F238E27FC236}">
                <a16:creationId xmlns:a16="http://schemas.microsoft.com/office/drawing/2014/main" id="{E4CBBF95-7D27-7F9B-A7EC-1FE86665A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7043" y="5809482"/>
            <a:ext cx="8004687" cy="28713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175026-4164-6B56-4218-AAF96AFCEBED}"/>
              </a:ext>
            </a:extLst>
          </p:cNvPr>
          <p:cNvSpPr txBox="1"/>
          <p:nvPr/>
        </p:nvSpPr>
        <p:spPr>
          <a:xfrm>
            <a:off x="15444061" y="381646"/>
            <a:ext cx="152270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latin typeface="Open Sans 2 Bold"/>
              </a:rPr>
              <a:t>2/3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75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3562E-707F-3457-DBA4-B16EFED39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">
            <a:extLst>
              <a:ext uri="{FF2B5EF4-FFF2-40B4-BE49-F238E27FC236}">
                <a16:creationId xmlns:a16="http://schemas.microsoft.com/office/drawing/2014/main" id="{59D641A8-7012-71E1-76C5-F8E35350C0AA}"/>
              </a:ext>
            </a:extLst>
          </p:cNvPr>
          <p:cNvGrpSpPr/>
          <p:nvPr/>
        </p:nvGrpSpPr>
        <p:grpSpPr>
          <a:xfrm>
            <a:off x="-490987" y="2556070"/>
            <a:ext cx="18780114" cy="2878698"/>
            <a:chOff x="0" y="-47921"/>
            <a:chExt cx="4946203" cy="2312073"/>
          </a:xfrm>
        </p:grpSpPr>
        <p:sp>
          <p:nvSpPr>
            <p:cNvPr id="47" name="Freeform 3">
              <a:extLst>
                <a:ext uri="{FF2B5EF4-FFF2-40B4-BE49-F238E27FC236}">
                  <a16:creationId xmlns:a16="http://schemas.microsoft.com/office/drawing/2014/main" id="{EB1D7E41-3A46-0D96-10A0-17667A42074A}"/>
                </a:ext>
              </a:extLst>
            </p:cNvPr>
            <p:cNvSpPr/>
            <p:nvPr/>
          </p:nvSpPr>
          <p:spPr>
            <a:xfrm>
              <a:off x="43005" y="-47921"/>
              <a:ext cx="4903198" cy="2312073"/>
            </a:xfrm>
            <a:custGeom>
              <a:avLst/>
              <a:gdLst/>
              <a:ahLst/>
              <a:cxnLst/>
              <a:rect l="l" t="t" r="r" b="b"/>
              <a:pathLst>
                <a:path w="4903198" h="871335">
                  <a:moveTo>
                    <a:pt x="0" y="0"/>
                  </a:moveTo>
                  <a:lnTo>
                    <a:pt x="4903198" y="0"/>
                  </a:lnTo>
                  <a:lnTo>
                    <a:pt x="4903198" y="871335"/>
                  </a:lnTo>
                  <a:lnTo>
                    <a:pt x="0" y="871335"/>
                  </a:lnTo>
                  <a:close/>
                </a:path>
              </a:pathLst>
            </a:custGeom>
            <a:solidFill>
              <a:srgbClr val="F4F3F3"/>
            </a:solidFill>
          </p:spPr>
        </p:sp>
        <p:sp>
          <p:nvSpPr>
            <p:cNvPr id="48" name="TextBox 4">
              <a:extLst>
                <a:ext uri="{FF2B5EF4-FFF2-40B4-BE49-F238E27FC236}">
                  <a16:creationId xmlns:a16="http://schemas.microsoft.com/office/drawing/2014/main" id="{594DF9FB-6443-70BB-3822-C147CAA76346}"/>
                </a:ext>
              </a:extLst>
            </p:cNvPr>
            <p:cNvSpPr txBox="1"/>
            <p:nvPr/>
          </p:nvSpPr>
          <p:spPr>
            <a:xfrm>
              <a:off x="0" y="-47625"/>
              <a:ext cx="4903198" cy="918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43" name="TextBox 13">
            <a:extLst>
              <a:ext uri="{FF2B5EF4-FFF2-40B4-BE49-F238E27FC236}">
                <a16:creationId xmlns:a16="http://schemas.microsoft.com/office/drawing/2014/main" id="{AA23636D-1143-DBBF-2D2D-B89C0F3D0A36}"/>
              </a:ext>
            </a:extLst>
          </p:cNvPr>
          <p:cNvSpPr txBox="1"/>
          <p:nvPr/>
        </p:nvSpPr>
        <p:spPr>
          <a:xfrm>
            <a:off x="601374" y="742683"/>
            <a:ext cx="7935276" cy="35563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59"/>
              </a:lnSpc>
            </a:pPr>
            <a:r>
              <a:rPr lang="en-US" sz="4800" b="1" err="1">
                <a:latin typeface="Open Sans 2 Bold"/>
                <a:ea typeface="Calibri"/>
                <a:cs typeface="Calibri"/>
              </a:rPr>
              <a:t>Sécuriser</a:t>
            </a:r>
            <a:r>
              <a:rPr lang="en-US" sz="4800" b="1">
                <a:latin typeface="Open Sans 2 Bold"/>
                <a:ea typeface="Calibri"/>
                <a:cs typeface="Calibri"/>
              </a:rPr>
              <a:t> les </a:t>
            </a:r>
            <a:r>
              <a:rPr lang="en-US" sz="4800" b="1" err="1">
                <a:latin typeface="Open Sans 2 Bold"/>
                <a:ea typeface="Calibri"/>
                <a:cs typeface="Calibri"/>
              </a:rPr>
              <a:t>systèmes</a:t>
            </a:r>
            <a:r>
              <a:rPr lang="en-US" sz="4800" b="1">
                <a:latin typeface="Open Sans 2 Bold"/>
                <a:ea typeface="Calibri"/>
                <a:cs typeface="Calibri"/>
              </a:rPr>
              <a:t> OT</a:t>
            </a: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r>
              <a:rPr lang="en-US" sz="3200">
                <a:ea typeface="+mn-lt"/>
                <a:cs typeface="+mn-lt"/>
              </a:rPr>
              <a:t>NIST SP 800-53</a:t>
            </a:r>
            <a:endParaRPr lang="en-US" sz="3600"/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  <a:p>
            <a:pPr>
              <a:lnSpc>
                <a:spcPts val="3779"/>
              </a:lnSpc>
            </a:pPr>
            <a:endParaRPr lang="en-US" sz="3200" b="1">
              <a:latin typeface="Arial"/>
              <a:ea typeface="Calibri"/>
              <a:cs typeface="Arial"/>
            </a:endParaRPr>
          </a:p>
          <a:p>
            <a:pPr>
              <a:lnSpc>
                <a:spcPts val="3779"/>
              </a:lnSpc>
            </a:pPr>
            <a:endParaRPr lang="en-US" sz="3200">
              <a:latin typeface="Arial"/>
              <a:ea typeface="Calibri"/>
              <a:cs typeface="Arial"/>
            </a:endParaRPr>
          </a:p>
          <a:p>
            <a:pPr>
              <a:lnSpc>
                <a:spcPts val="3059"/>
              </a:lnSpc>
            </a:pPr>
            <a:endParaRPr lang="en-US" sz="4800" b="1">
              <a:latin typeface="Open Sans 2 Bold"/>
              <a:ea typeface="Calibri"/>
              <a:cs typeface="Calibri"/>
            </a:endParaRPr>
          </a:p>
        </p:txBody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814C67FF-7238-ACFE-76D2-31A0795AD162}"/>
              </a:ext>
            </a:extLst>
          </p:cNvPr>
          <p:cNvGrpSpPr/>
          <p:nvPr/>
        </p:nvGrpSpPr>
        <p:grpSpPr>
          <a:xfrm>
            <a:off x="17129399" y="1028700"/>
            <a:ext cx="129901" cy="8229600"/>
            <a:chOff x="0" y="0"/>
            <a:chExt cx="34213" cy="2167467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DB2E1871-B2BA-17CA-FCDF-053875078A8D}"/>
                </a:ext>
              </a:extLst>
            </p:cNvPr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5C7B92DC-82EE-6314-D243-E265E48B2A04}"/>
                </a:ext>
              </a:extLst>
            </p:cNvPr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9" name="Freeform 2">
            <a:extLst>
              <a:ext uri="{FF2B5EF4-FFF2-40B4-BE49-F238E27FC236}">
                <a16:creationId xmlns:a16="http://schemas.microsoft.com/office/drawing/2014/main" id="{74A79976-DE14-B5B5-59CA-525757312AB6}"/>
              </a:ext>
            </a:extLst>
          </p:cNvPr>
          <p:cNvSpPr/>
          <p:nvPr/>
        </p:nvSpPr>
        <p:spPr>
          <a:xfrm rot="8640000">
            <a:off x="-1553846" y="1981005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3">
            <a:extLst>
              <a:ext uri="{FF2B5EF4-FFF2-40B4-BE49-F238E27FC236}">
                <a16:creationId xmlns:a16="http://schemas.microsoft.com/office/drawing/2014/main" id="{CA9D6C88-5711-2620-DEE1-625C10C8870C}"/>
              </a:ext>
            </a:extLst>
          </p:cNvPr>
          <p:cNvSpPr txBox="1"/>
          <p:nvPr/>
        </p:nvSpPr>
        <p:spPr>
          <a:xfrm>
            <a:off x="16608489" y="9354606"/>
            <a:ext cx="728040" cy="323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  <a:sym typeface="Open Sans 1"/>
              </a:rPr>
              <a:t>16/20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08CCD1-ADE5-8BDE-070A-4C5786F82699}"/>
              </a:ext>
            </a:extLst>
          </p:cNvPr>
          <p:cNvSpPr txBox="1"/>
          <p:nvPr/>
        </p:nvSpPr>
        <p:spPr>
          <a:xfrm>
            <a:off x="813661" y="2900306"/>
            <a:ext cx="427171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err="1">
                <a:ea typeface="+mn-lt"/>
                <a:cs typeface="+mn-lt"/>
              </a:rPr>
              <a:t>Opérationnels</a:t>
            </a:r>
            <a:r>
              <a:rPr lang="en-US" sz="4400">
                <a:ea typeface="+mn-lt"/>
                <a:cs typeface="+mn-lt"/>
              </a:rPr>
              <a:t> :</a:t>
            </a:r>
            <a:r>
              <a:rPr lang="en-US" sz="4400"/>
              <a:t> 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FB0DD1-C94C-3E91-BA5A-A2CF59BD63D0}"/>
              </a:ext>
            </a:extLst>
          </p:cNvPr>
          <p:cNvSpPr txBox="1"/>
          <p:nvPr/>
        </p:nvSpPr>
        <p:spPr>
          <a:xfrm>
            <a:off x="6858000" y="3071850"/>
            <a:ext cx="848532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800"/>
              <a:t>Formation</a:t>
            </a:r>
          </a:p>
          <a:p>
            <a:pPr marL="285750" indent="-285750">
              <a:buFont typeface="Calibri"/>
              <a:buChar char="-"/>
            </a:pPr>
            <a:endParaRPr lang="en-US" sz="2800"/>
          </a:p>
          <a:p>
            <a:pPr marL="285750" indent="-285750">
              <a:buFont typeface="Calibri"/>
              <a:buChar char="-"/>
            </a:pPr>
            <a:r>
              <a:rPr lang="en-US" sz="2800"/>
              <a:t>Gestion des </a:t>
            </a:r>
            <a:r>
              <a:rPr lang="en-US" sz="2800" err="1"/>
              <a:t>correctifs</a:t>
            </a:r>
          </a:p>
          <a:p>
            <a:pPr marL="285750" indent="-285750">
              <a:buFont typeface="Calibri"/>
              <a:buChar char="-"/>
            </a:pPr>
            <a:endParaRPr lang="en-US" sz="2800"/>
          </a:p>
          <a:p>
            <a:endParaRPr lang="en-US" sz="2800"/>
          </a:p>
          <a:p>
            <a:pPr marL="285750" indent="-285750">
              <a:buFont typeface="Calibri"/>
              <a:buChar char="-"/>
            </a:pPr>
            <a:endParaRPr lang="en-US" sz="2800"/>
          </a:p>
        </p:txBody>
      </p:sp>
      <p:pic>
        <p:nvPicPr>
          <p:cNvPr id="9" name="Picture 8" descr="Les formations">
            <a:extLst>
              <a:ext uri="{FF2B5EF4-FFF2-40B4-BE49-F238E27FC236}">
                <a16:creationId xmlns:a16="http://schemas.microsoft.com/office/drawing/2014/main" id="{F4DEF864-EA28-53A3-046A-79CB46CAD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112" y="5961881"/>
            <a:ext cx="4861130" cy="2658705"/>
          </a:xfrm>
          <a:prstGeom prst="rect">
            <a:avLst/>
          </a:prstGeom>
        </p:spPr>
      </p:pic>
      <p:pic>
        <p:nvPicPr>
          <p:cNvPr id="10" name="Picture 9" descr="Gestion Donnees - Vecteurs : téléchargez gratuitement des vecteurs de haute  qualité sur Freepik | Freepik">
            <a:extLst>
              <a:ext uri="{FF2B5EF4-FFF2-40B4-BE49-F238E27FC236}">
                <a16:creationId xmlns:a16="http://schemas.microsoft.com/office/drawing/2014/main" id="{703DA029-5759-0581-1CA2-BDC38DCBF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7804" y="5578578"/>
            <a:ext cx="3554361" cy="37940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D4CBBD-3FAE-7AE1-C236-5CD535242DDF}"/>
              </a:ext>
            </a:extLst>
          </p:cNvPr>
          <p:cNvSpPr txBox="1"/>
          <p:nvPr/>
        </p:nvSpPr>
        <p:spPr>
          <a:xfrm>
            <a:off x="15444061" y="381646"/>
            <a:ext cx="152270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latin typeface="Open Sans 2 Bold"/>
              </a:rPr>
              <a:t>3/3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375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EBDD5C-B13C-BA99-39B6-376C3E6D8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3F351E5-BFD0-C621-6566-9DEEBEF621E5}"/>
              </a:ext>
            </a:extLst>
          </p:cNvPr>
          <p:cNvGrpSpPr/>
          <p:nvPr/>
        </p:nvGrpSpPr>
        <p:grpSpPr>
          <a:xfrm>
            <a:off x="-172104" y="-164415"/>
            <a:ext cx="10325615" cy="10639317"/>
            <a:chOff x="0" y="0"/>
            <a:chExt cx="2719504" cy="280212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23675DB-27E3-117B-0CB6-66C6E20D0D56}"/>
                </a:ext>
              </a:extLst>
            </p:cNvPr>
            <p:cNvSpPr/>
            <p:nvPr/>
          </p:nvSpPr>
          <p:spPr>
            <a:xfrm>
              <a:off x="0" y="0"/>
              <a:ext cx="2719504" cy="2802125"/>
            </a:xfrm>
            <a:custGeom>
              <a:avLst/>
              <a:gdLst/>
              <a:ahLst/>
              <a:cxnLst/>
              <a:rect l="l" t="t" r="r" b="b"/>
              <a:pathLst>
                <a:path w="2719504" h="2802125">
                  <a:moveTo>
                    <a:pt x="0" y="0"/>
                  </a:moveTo>
                  <a:lnTo>
                    <a:pt x="2719504" y="0"/>
                  </a:lnTo>
                  <a:lnTo>
                    <a:pt x="2719504" y="2802125"/>
                  </a:lnTo>
                  <a:lnTo>
                    <a:pt x="0" y="280212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E28C46F-5DA2-0743-437E-337B96A771DD}"/>
                </a:ext>
              </a:extLst>
            </p:cNvPr>
            <p:cNvSpPr txBox="1"/>
            <p:nvPr/>
          </p:nvSpPr>
          <p:spPr>
            <a:xfrm>
              <a:off x="0" y="-47625"/>
              <a:ext cx="2719504" cy="2849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0" name="Freeform 2">
            <a:extLst>
              <a:ext uri="{FF2B5EF4-FFF2-40B4-BE49-F238E27FC236}">
                <a16:creationId xmlns:a16="http://schemas.microsoft.com/office/drawing/2014/main" id="{5F3F4C9B-7214-510B-B468-7CDC91518F92}"/>
              </a:ext>
            </a:extLst>
          </p:cNvPr>
          <p:cNvSpPr/>
          <p:nvPr/>
        </p:nvSpPr>
        <p:spPr>
          <a:xfrm rot="-1380000">
            <a:off x="14443393" y="-7055653"/>
            <a:ext cx="6063465" cy="11757500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6973FC1-0596-B1D7-DE15-07C0F6020CC0}"/>
              </a:ext>
            </a:extLst>
          </p:cNvPr>
          <p:cNvSpPr txBox="1"/>
          <p:nvPr/>
        </p:nvSpPr>
        <p:spPr>
          <a:xfrm>
            <a:off x="365023" y="186890"/>
            <a:ext cx="9327504" cy="802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541"/>
              </a:lnSpc>
            </a:pPr>
            <a:r>
              <a:rPr lang="en-US" sz="540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Programme</a:t>
            </a:r>
            <a:r>
              <a:rPr lang="en-US" sz="540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 de </a:t>
            </a:r>
            <a:r>
              <a:rPr lang="en-US" sz="5400" b="1" err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cybersécurité</a:t>
            </a:r>
            <a:r>
              <a:rPr lang="en-US" sz="5400" b="1">
                <a:solidFill>
                  <a:srgbClr val="000000"/>
                </a:solidFill>
                <a:latin typeface="Century Gothic Paneuropean Bold"/>
                <a:sym typeface="Century Gothic Paneuropean Bold"/>
              </a:rPr>
              <a:t> OT</a:t>
            </a:r>
            <a:endParaRPr lang="en-US" sz="540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82A8B88-303D-2440-9AF8-459CB53B9AA3}"/>
              </a:ext>
            </a:extLst>
          </p:cNvPr>
          <p:cNvSpPr txBox="1"/>
          <p:nvPr/>
        </p:nvSpPr>
        <p:spPr>
          <a:xfrm>
            <a:off x="10554305" y="1536963"/>
            <a:ext cx="6436038" cy="778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Identify : 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Bold"/>
              <a:cs typeface="Open Sans 1 Bold"/>
            </a:endParaRPr>
          </a:p>
          <a:p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Identifier les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actifs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, les données, les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risques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et le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contexte</a:t>
            </a:r>
            <a:endParaRPr lang="en-US" sz="24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endParaRPr lang="en-US" sz="20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Protect :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Semi-Bold"/>
              <a:cs typeface="Open Sans 1 Semi-Bold"/>
            </a:endParaRPr>
          </a:p>
          <a:p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 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Mettre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en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place des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mesures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pour se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defendre</a:t>
            </a:r>
            <a:endParaRPr lang="en-US" sz="2400" b="1">
              <a:latin typeface="Open Sans 1 Semi-Bold"/>
              <a:ea typeface="Open Sans 1 Semi-Bold"/>
              <a:cs typeface="Open Sans 1 Semi-Bold"/>
            </a:endParaRPr>
          </a:p>
          <a:p>
            <a:pPr marL="342900" indent="-342900" algn="l">
              <a:buFont typeface="Arial"/>
              <a:buChar char="•"/>
            </a:pPr>
            <a:endParaRPr lang="en-US" sz="20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Detect :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Semi-Bold"/>
              <a:cs typeface="Open Sans 1 Semi-Bold"/>
            </a:endParaRPr>
          </a:p>
          <a:p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Reconnaitre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une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attaque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ou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incident</a:t>
            </a:r>
            <a:endParaRPr lang="en-US" sz="2400" b="1">
              <a:latin typeface="Open Sans 1 Semi-Bold"/>
              <a:ea typeface="Open Sans 1 Semi-Bold"/>
              <a:cs typeface="Open Sans 1 Semi-Bold"/>
            </a:endParaRPr>
          </a:p>
          <a:p>
            <a:pPr marL="342900" indent="-342900" algn="l">
              <a:buFont typeface="Arial"/>
              <a:buChar char="•"/>
            </a:pPr>
            <a:endParaRPr lang="en-US" sz="20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</a:t>
            </a: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Respond : 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Semi-Bold"/>
              <a:cs typeface="Open Sans 1 Semi-Bold"/>
            </a:endParaRPr>
          </a:p>
          <a:p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Réagir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à un incident de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sécurité</a:t>
            </a:r>
            <a:endParaRPr lang="en-US" sz="2400" b="1">
              <a:latin typeface="Open Sans 1 Semi-Bold"/>
              <a:ea typeface="Open Sans 1 Semi-Bold"/>
              <a:cs typeface="Open Sans 1 Semi-Bold"/>
            </a:endParaRPr>
          </a:p>
          <a:p>
            <a:pPr marL="342900" indent="-342900" algn="l">
              <a:buFont typeface="Arial"/>
              <a:buChar char="•"/>
            </a:pPr>
            <a:endParaRPr lang="en-US" sz="20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</a:t>
            </a: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Recover :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Semi-Bold"/>
              <a:cs typeface="Open Sans 1 Semi-Bold"/>
            </a:endParaRPr>
          </a:p>
          <a:p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Restaurer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les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systèmes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affectés</a:t>
            </a:r>
            <a:endParaRPr lang="en-US" sz="2400" b="1">
              <a:latin typeface="Open Sans 1 Semi-Bold"/>
              <a:ea typeface="Open Sans 1 Semi-Bold"/>
              <a:cs typeface="Open Sans 1 Semi-Bold"/>
            </a:endParaRPr>
          </a:p>
          <a:p>
            <a:pPr marL="342900" indent="-342900" algn="l">
              <a:buFont typeface="Arial"/>
              <a:buChar char="•"/>
            </a:pPr>
            <a:endParaRPr lang="en-US" sz="2000" b="1">
              <a:latin typeface="Open Sans 1 Semi-Bold"/>
              <a:ea typeface="Open Sans 1 Bold"/>
              <a:cs typeface="Open Sans 1 Bold"/>
            </a:endParaRPr>
          </a:p>
          <a:p>
            <a:pPr marL="342900" indent="-342900">
              <a:buFont typeface="Arial"/>
              <a:buChar char="•"/>
            </a:pPr>
            <a:r>
              <a:rPr lang="en-US" sz="2800" b="1">
                <a:solidFill>
                  <a:srgbClr val="C00000"/>
                </a:solidFill>
                <a:latin typeface="Open Sans 1 Semi-Bold"/>
                <a:ea typeface="Open Sans 1 Bold"/>
                <a:cs typeface="Open Sans 1 Bold"/>
                <a:sym typeface="Open Sans 1 Bold"/>
              </a:rPr>
              <a:t> *nouveau* (2024) Govern :</a:t>
            </a:r>
            <a:endParaRPr lang="en-US" sz="2800" b="1">
              <a:solidFill>
                <a:srgbClr val="C00000"/>
              </a:solidFill>
              <a:latin typeface="Open Sans 1 Semi-Bold"/>
              <a:ea typeface="Open Sans 1 Bold"/>
              <a:cs typeface="Open Sans 1 Bold"/>
            </a:endParaRPr>
          </a:p>
          <a:p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 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Couvrir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 la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gouvernance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, la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conformité</a:t>
            </a:r>
            <a:r>
              <a:rPr lang="en-US" sz="2400" b="1">
                <a:latin typeface="Open Sans 1 Semi-Bold"/>
                <a:ea typeface="Open Sans 1 Bold"/>
                <a:cs typeface="Open Sans 1 Bold"/>
                <a:sym typeface="Open Sans 1 Bold"/>
              </a:rPr>
              <a:t>, la </a:t>
            </a:r>
            <a:r>
              <a:rPr lang="en-US" sz="2400" b="1" err="1">
                <a:latin typeface="Open Sans 1 Semi-Bold"/>
                <a:ea typeface="Open Sans 1 Bold"/>
                <a:cs typeface="Open Sans 1 Bold"/>
                <a:sym typeface="Open Sans 1 Bold"/>
              </a:rPr>
              <a:t>responsabilité</a:t>
            </a:r>
            <a:endParaRPr lang="en-US" sz="2400" b="1">
              <a:latin typeface="Open Sans 1 Semi-Bold"/>
              <a:ea typeface="Open Sans 1 Bold"/>
              <a:cs typeface="Open Sans 1 Bold"/>
            </a:endParaRPr>
          </a:p>
          <a:p>
            <a:pPr marL="558800" lvl="1" indent="-342900">
              <a:lnSpc>
                <a:spcPts val="2799"/>
              </a:lnSpc>
              <a:buFont typeface="Arial"/>
              <a:buChar char="•"/>
            </a:pPr>
            <a:endParaRPr lang="en-US" sz="1950" b="1">
              <a:latin typeface="Open Sans 1 Semi-Bold"/>
              <a:ea typeface="Open Sans 1 Bold"/>
              <a:cs typeface="Open Sans 1 Bold"/>
            </a:endParaRPr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56CFE91F-E14B-0868-51A2-7FFD8B162B71}"/>
              </a:ext>
            </a:extLst>
          </p:cNvPr>
          <p:cNvGrpSpPr/>
          <p:nvPr/>
        </p:nvGrpSpPr>
        <p:grpSpPr>
          <a:xfrm>
            <a:off x="10153512" y="1028700"/>
            <a:ext cx="129901" cy="8229600"/>
            <a:chOff x="0" y="0"/>
            <a:chExt cx="34213" cy="2167467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B20B46D0-DE46-B4FF-5D21-A068797E40FF}"/>
                </a:ext>
              </a:extLst>
            </p:cNvPr>
            <p:cNvSpPr/>
            <p:nvPr/>
          </p:nvSpPr>
          <p:spPr>
            <a:xfrm>
              <a:off x="0" y="0"/>
              <a:ext cx="34213" cy="2167467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7DEA1E74-95D7-70B7-FE90-BC9ACC2EC6A3}"/>
                </a:ext>
              </a:extLst>
            </p:cNvPr>
            <p:cNvSpPr txBox="1"/>
            <p:nvPr/>
          </p:nvSpPr>
          <p:spPr>
            <a:xfrm>
              <a:off x="0" y="-47625"/>
              <a:ext cx="34213" cy="2215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pic>
        <p:nvPicPr>
          <p:cNvPr id="17" name="Picture 16" descr="NIST Proposes Revisions to Privacy Framework for Seamless Use with  Cybersecurity Guidelines and To Address AI Risks, Seeks Public Comment |  The CommLaw Group">
            <a:extLst>
              <a:ext uri="{FF2B5EF4-FFF2-40B4-BE49-F238E27FC236}">
                <a16:creationId xmlns:a16="http://schemas.microsoft.com/office/drawing/2014/main" id="{025E7C80-EFF9-2804-70A7-51B42C425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" y="1089660"/>
            <a:ext cx="8092440" cy="8092440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9086C526-7DE5-C77A-3CB0-FE70B49317D3}"/>
              </a:ext>
            </a:extLst>
          </p:cNvPr>
          <p:cNvSpPr txBox="1"/>
          <p:nvPr/>
        </p:nvSpPr>
        <p:spPr>
          <a:xfrm>
            <a:off x="16206894" y="9462727"/>
            <a:ext cx="1052406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1"/>
              </a:rPr>
              <a:t>17/20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69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"/>
          <p:cNvGrpSpPr/>
          <p:nvPr/>
        </p:nvGrpSpPr>
        <p:grpSpPr>
          <a:xfrm>
            <a:off x="10934280" y="1028880"/>
            <a:ext cx="6324480" cy="8229240"/>
            <a:chOff x="10934280" y="1028880"/>
            <a:chExt cx="6324480" cy="8229240"/>
          </a:xfrm>
        </p:grpSpPr>
        <p:sp>
          <p:nvSpPr>
            <p:cNvPr id="208" name="Freeform 3"/>
            <p:cNvSpPr/>
            <p:nvPr/>
          </p:nvSpPr>
          <p:spPr>
            <a:xfrm>
              <a:off x="10934280" y="1028880"/>
              <a:ext cx="6324480" cy="8229240"/>
            </a:xfrm>
            <a:custGeom>
              <a:avLst/>
              <a:gdLst/>
              <a:ahLst/>
              <a:cxnLst/>
              <a:rect l="l" t="t" r="r" b="b"/>
              <a:pathLst>
                <a:path w="979887" h="1274980">
                  <a:moveTo>
                    <a:pt x="0" y="0"/>
                  </a:moveTo>
                  <a:lnTo>
                    <a:pt x="979887" y="0"/>
                  </a:lnTo>
                  <a:lnTo>
                    <a:pt x="979887" y="1274980"/>
                  </a:lnTo>
                  <a:lnTo>
                    <a:pt x="0" y="1274980"/>
                  </a:lnTo>
                  <a:close/>
                </a:path>
              </a:pathLst>
            </a:cu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09" name="TextBox 4"/>
          <p:cNvSpPr/>
          <p:nvPr/>
        </p:nvSpPr>
        <p:spPr>
          <a:xfrm>
            <a:off x="1971720" y="2945880"/>
            <a:ext cx="8097120" cy="1127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8872"/>
              </a:lnSpc>
              <a:buNone/>
            </a:pPr>
            <a:r>
              <a:rPr lang="en-US" sz="9600" b="1" strike="noStrike" spc="-1">
                <a:solidFill>
                  <a:srgbClr val="000000"/>
                </a:solidFill>
                <a:latin typeface="Century Gothic Paneuropean Bold"/>
              </a:rPr>
              <a:t>Question?</a:t>
            </a:r>
            <a:endParaRPr lang="fr-FR" sz="9600" b="0" strike="noStrike" spc="-1">
              <a:latin typeface="Arial"/>
            </a:endParaRPr>
          </a:p>
        </p:txBody>
      </p:sp>
      <p:sp>
        <p:nvSpPr>
          <p:cNvPr id="210" name="AutoShape 11"/>
          <p:cNvSpPr/>
          <p:nvPr/>
        </p:nvSpPr>
        <p:spPr>
          <a:xfrm>
            <a:off x="1042920" y="3835800"/>
            <a:ext cx="360" cy="5390280"/>
          </a:xfrm>
          <a:prstGeom prst="line">
            <a:avLst/>
          </a:prstGeom>
          <a:ln w="28575" cap="rnd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11" name="Group 12"/>
          <p:cNvGrpSpPr/>
          <p:nvPr/>
        </p:nvGrpSpPr>
        <p:grpSpPr>
          <a:xfrm>
            <a:off x="10869480" y="847800"/>
            <a:ext cx="129600" cy="8410320"/>
            <a:chOff x="10869480" y="847800"/>
            <a:chExt cx="129600" cy="8410320"/>
          </a:xfrm>
        </p:grpSpPr>
        <p:sp>
          <p:nvSpPr>
            <p:cNvPr id="212" name="Freeform 13"/>
            <p:cNvSpPr/>
            <p:nvPr/>
          </p:nvSpPr>
          <p:spPr>
            <a:xfrm>
              <a:off x="10869480" y="1028880"/>
              <a:ext cx="129600" cy="8229240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TextBox 14"/>
            <p:cNvSpPr/>
            <p:nvPr/>
          </p:nvSpPr>
          <p:spPr>
            <a:xfrm>
              <a:off x="10869480" y="847800"/>
              <a:ext cx="129600" cy="840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14" name="TextBox 27"/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000000"/>
                </a:solidFill>
                <a:latin typeface="Open Sans 1"/>
              </a:rPr>
              <a:t>18/20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F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Freeform 2"/>
          <p:cNvSpPr/>
          <p:nvPr/>
        </p:nvSpPr>
        <p:spPr>
          <a:xfrm>
            <a:off x="1028880" y="1028880"/>
            <a:ext cx="8115120" cy="8229240"/>
          </a:xfrm>
          <a:custGeom>
            <a:avLst/>
            <a:gdLst/>
            <a:ahLst/>
            <a:cxnLst/>
            <a:rect l="l" t="t" r="r" b="b"/>
            <a:pathLst>
              <a:path w="8115300" h="8229600">
                <a:moveTo>
                  <a:pt x="0" y="0"/>
                </a:moveTo>
                <a:lnTo>
                  <a:pt x="8115300" y="0"/>
                </a:lnTo>
                <a:lnTo>
                  <a:pt x="81153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TextBox 3"/>
          <p:cNvSpPr/>
          <p:nvPr/>
        </p:nvSpPr>
        <p:spPr>
          <a:xfrm>
            <a:off x="9488880" y="3711240"/>
            <a:ext cx="8194320" cy="209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16520"/>
              </a:lnSpc>
              <a:buNone/>
            </a:pPr>
            <a:r>
              <a:rPr lang="en-US" sz="11800" b="1" strike="noStrike" spc="-755">
                <a:solidFill>
                  <a:srgbClr val="FFFFFF"/>
                </a:solidFill>
                <a:latin typeface="Open Sans 2 Bold"/>
                <a:ea typeface="Open Sans 2 Bold"/>
              </a:rPr>
              <a:t>MERCI !</a:t>
            </a:r>
            <a:endParaRPr lang="fr-FR" sz="11800" b="0" strike="noStrike" spc="-1">
              <a:latin typeface="Arial"/>
            </a:endParaRPr>
          </a:p>
        </p:txBody>
      </p:sp>
      <p:grpSp>
        <p:nvGrpSpPr>
          <p:cNvPr id="217" name="Group 7"/>
          <p:cNvGrpSpPr/>
          <p:nvPr/>
        </p:nvGrpSpPr>
        <p:grpSpPr>
          <a:xfrm>
            <a:off x="9144000" y="920160"/>
            <a:ext cx="129600" cy="8337960"/>
            <a:chOff x="9144000" y="920160"/>
            <a:chExt cx="129600" cy="8337960"/>
          </a:xfrm>
        </p:grpSpPr>
        <p:sp>
          <p:nvSpPr>
            <p:cNvPr id="218" name="Freeform 8"/>
            <p:cNvSpPr/>
            <p:nvPr/>
          </p:nvSpPr>
          <p:spPr>
            <a:xfrm>
              <a:off x="9144000" y="1028880"/>
              <a:ext cx="129600" cy="8229240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TextBox 9"/>
            <p:cNvSpPr/>
            <p:nvPr/>
          </p:nvSpPr>
          <p:spPr>
            <a:xfrm>
              <a:off x="9144000" y="920160"/>
              <a:ext cx="129600" cy="8337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20" name="TextBox 27"/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FFFFFF"/>
                </a:solidFill>
                <a:latin typeface="Open Sans 1"/>
              </a:rPr>
              <a:t>19/20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5" descr="Agence nationale de la sécurité des systèmes d'information | SGDSN"/>
          <p:cNvPicPr/>
          <p:nvPr/>
        </p:nvPicPr>
        <p:blipFill>
          <a:blip r:embed="rId2"/>
          <a:stretch/>
        </p:blipFill>
        <p:spPr>
          <a:xfrm>
            <a:off x="11065320" y="-200160"/>
            <a:ext cx="8974800" cy="5094000"/>
          </a:xfrm>
          <a:prstGeom prst="rect">
            <a:avLst/>
          </a:prstGeom>
          <a:ln w="0">
            <a:noFill/>
          </a:ln>
        </p:spPr>
      </p:pic>
      <p:sp>
        <p:nvSpPr>
          <p:cNvPr id="67" name="Freeform 29"/>
          <p:cNvSpPr/>
          <p:nvPr/>
        </p:nvSpPr>
        <p:spPr>
          <a:xfrm rot="1500000">
            <a:off x="15740640" y="1041840"/>
            <a:ext cx="6962760" cy="13390200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AutoShape 1"/>
          <p:cNvSpPr/>
          <p:nvPr/>
        </p:nvSpPr>
        <p:spPr>
          <a:xfrm>
            <a:off x="915480" y="5150520"/>
            <a:ext cx="360" cy="656640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9" name="Group 20"/>
          <p:cNvGrpSpPr/>
          <p:nvPr/>
        </p:nvGrpSpPr>
        <p:grpSpPr>
          <a:xfrm>
            <a:off x="-187920" y="6280920"/>
            <a:ext cx="18663480" cy="4185000"/>
            <a:chOff x="-187920" y="6280920"/>
            <a:chExt cx="18663480" cy="4185000"/>
          </a:xfrm>
        </p:grpSpPr>
        <p:sp>
          <p:nvSpPr>
            <p:cNvPr id="70" name="Freeform 30"/>
            <p:cNvSpPr/>
            <p:nvPr/>
          </p:nvSpPr>
          <p:spPr>
            <a:xfrm>
              <a:off x="-187920" y="6462720"/>
              <a:ext cx="18663480" cy="4003200"/>
            </a:xfrm>
            <a:custGeom>
              <a:avLst/>
              <a:gdLst/>
              <a:ahLst/>
              <a:cxnLst/>
              <a:rect l="l" t="t" r="r" b="b"/>
              <a:pathLst>
                <a:path w="4915570" h="1050561">
                  <a:moveTo>
                    <a:pt x="0" y="0"/>
                  </a:moveTo>
                  <a:lnTo>
                    <a:pt x="4915570" y="0"/>
                  </a:lnTo>
                  <a:lnTo>
                    <a:pt x="4915570" y="1050561"/>
                  </a:lnTo>
                  <a:lnTo>
                    <a:pt x="0" y="105056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TextBox 47"/>
            <p:cNvSpPr/>
            <p:nvPr/>
          </p:nvSpPr>
          <p:spPr>
            <a:xfrm>
              <a:off x="-187920" y="6280920"/>
              <a:ext cx="18663480" cy="4185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72" name="AutoShape 2"/>
          <p:cNvSpPr/>
          <p:nvPr/>
        </p:nvSpPr>
        <p:spPr>
          <a:xfrm flipV="1">
            <a:off x="1252617" y="5000808"/>
            <a:ext cx="12000552" cy="21206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73" name="Group 21"/>
          <p:cNvGrpSpPr/>
          <p:nvPr/>
        </p:nvGrpSpPr>
        <p:grpSpPr>
          <a:xfrm>
            <a:off x="312840" y="3967920"/>
            <a:ext cx="1222560" cy="1222560"/>
            <a:chOff x="312840" y="3967920"/>
            <a:chExt cx="1222560" cy="1222560"/>
          </a:xfrm>
        </p:grpSpPr>
        <p:sp>
          <p:nvSpPr>
            <p:cNvPr id="74" name="Freeform 31"/>
            <p:cNvSpPr/>
            <p:nvPr/>
          </p:nvSpPr>
          <p:spPr>
            <a:xfrm>
              <a:off x="312840" y="3967920"/>
              <a:ext cx="1222560" cy="122256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TextBox 48"/>
            <p:cNvSpPr/>
            <p:nvPr/>
          </p:nvSpPr>
          <p:spPr>
            <a:xfrm>
              <a:off x="427680" y="4011120"/>
              <a:ext cx="993240" cy="106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76" name="Group 22"/>
          <p:cNvGrpSpPr/>
          <p:nvPr/>
        </p:nvGrpSpPr>
        <p:grpSpPr>
          <a:xfrm>
            <a:off x="3102120" y="3989520"/>
            <a:ext cx="1222560" cy="1222560"/>
            <a:chOff x="3102120" y="3989520"/>
            <a:chExt cx="1222560" cy="1222560"/>
          </a:xfrm>
        </p:grpSpPr>
        <p:sp>
          <p:nvSpPr>
            <p:cNvPr id="77" name="Freeform 32"/>
            <p:cNvSpPr/>
            <p:nvPr/>
          </p:nvSpPr>
          <p:spPr>
            <a:xfrm>
              <a:off x="3102120" y="3989520"/>
              <a:ext cx="1222560" cy="122256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TextBox 49"/>
            <p:cNvSpPr/>
            <p:nvPr/>
          </p:nvSpPr>
          <p:spPr>
            <a:xfrm>
              <a:off x="3216960" y="4032360"/>
              <a:ext cx="993240" cy="106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79" name="Group 23"/>
          <p:cNvGrpSpPr/>
          <p:nvPr/>
        </p:nvGrpSpPr>
        <p:grpSpPr>
          <a:xfrm>
            <a:off x="5538960" y="3989160"/>
            <a:ext cx="1222560" cy="1222560"/>
            <a:chOff x="5538960" y="3989160"/>
            <a:chExt cx="1222560" cy="1222560"/>
          </a:xfrm>
        </p:grpSpPr>
        <p:sp>
          <p:nvSpPr>
            <p:cNvPr id="80" name="Freeform 33"/>
            <p:cNvSpPr/>
            <p:nvPr/>
          </p:nvSpPr>
          <p:spPr>
            <a:xfrm>
              <a:off x="5538960" y="3989160"/>
              <a:ext cx="1222560" cy="122256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1" name="TextBox 50"/>
            <p:cNvSpPr/>
            <p:nvPr/>
          </p:nvSpPr>
          <p:spPr>
            <a:xfrm>
              <a:off x="5653440" y="4032000"/>
              <a:ext cx="993240" cy="106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2" name="Group 24"/>
          <p:cNvGrpSpPr/>
          <p:nvPr/>
        </p:nvGrpSpPr>
        <p:grpSpPr>
          <a:xfrm>
            <a:off x="7916040" y="3988800"/>
            <a:ext cx="1222560" cy="1222560"/>
            <a:chOff x="7916040" y="3988800"/>
            <a:chExt cx="1222560" cy="1222560"/>
          </a:xfrm>
        </p:grpSpPr>
        <p:sp>
          <p:nvSpPr>
            <p:cNvPr id="83" name="Freeform 34"/>
            <p:cNvSpPr/>
            <p:nvPr/>
          </p:nvSpPr>
          <p:spPr>
            <a:xfrm>
              <a:off x="7916040" y="3988800"/>
              <a:ext cx="1222560" cy="122256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" name="TextBox 51"/>
            <p:cNvSpPr/>
            <p:nvPr/>
          </p:nvSpPr>
          <p:spPr>
            <a:xfrm>
              <a:off x="8030880" y="4032000"/>
              <a:ext cx="993240" cy="106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5" name="AutoShape 3"/>
          <p:cNvSpPr/>
          <p:nvPr/>
        </p:nvSpPr>
        <p:spPr>
          <a:xfrm>
            <a:off x="3713400" y="5212440"/>
            <a:ext cx="360" cy="2340360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AutoShape 4"/>
          <p:cNvSpPr/>
          <p:nvPr/>
        </p:nvSpPr>
        <p:spPr>
          <a:xfrm>
            <a:off x="6150240" y="5212080"/>
            <a:ext cx="360" cy="3165840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TextBox 52"/>
          <p:cNvSpPr/>
          <p:nvPr/>
        </p:nvSpPr>
        <p:spPr>
          <a:xfrm>
            <a:off x="984240" y="1076400"/>
            <a:ext cx="7058160" cy="1577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6208"/>
              </a:lnSpc>
              <a:buNone/>
            </a:pPr>
            <a:r>
              <a:rPr lang="en-US" sz="7200" b="1" strike="noStrike" spc="-1">
                <a:solidFill>
                  <a:srgbClr val="000000"/>
                </a:solidFill>
                <a:latin typeface="Century Gothic Paneuropean Bold"/>
              </a:rPr>
              <a:t>Référentiel ANSSI</a:t>
            </a:r>
            <a:endParaRPr lang="fr-FR" sz="7200" b="0" strike="noStrike" spc="-1">
              <a:latin typeface="Arial"/>
            </a:endParaRPr>
          </a:p>
        </p:txBody>
      </p:sp>
      <p:sp>
        <p:nvSpPr>
          <p:cNvPr id="88" name="TextBox 53"/>
          <p:cNvSpPr/>
          <p:nvPr/>
        </p:nvSpPr>
        <p:spPr>
          <a:xfrm>
            <a:off x="386280" y="4387680"/>
            <a:ext cx="1029240" cy="43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3393"/>
              </a:lnSpc>
              <a:buNone/>
            </a:pPr>
            <a:r>
              <a:rPr lang="en-US" sz="3050" b="1" i="1" strike="noStrike" spc="-1">
                <a:solidFill>
                  <a:srgbClr val="FFFFFF"/>
                </a:solidFill>
                <a:latin typeface="Open Sans 1 Italics"/>
                <a:ea typeface="Open Sans 1 Italics"/>
              </a:rPr>
              <a:t>1</a:t>
            </a:r>
            <a:endParaRPr lang="fr-FR" sz="3050" b="0" strike="noStrike" spc="-1">
              <a:latin typeface="Arial"/>
            </a:endParaRPr>
          </a:p>
        </p:txBody>
      </p:sp>
      <p:sp>
        <p:nvSpPr>
          <p:cNvPr id="89" name="TextBox 54"/>
          <p:cNvSpPr/>
          <p:nvPr/>
        </p:nvSpPr>
        <p:spPr>
          <a:xfrm>
            <a:off x="3198960" y="4464720"/>
            <a:ext cx="1029240" cy="43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3393"/>
              </a:lnSpc>
              <a:buNone/>
            </a:pPr>
            <a:r>
              <a:rPr lang="en-US" sz="3050" b="1" i="1" strike="noStrike" spc="-1">
                <a:solidFill>
                  <a:srgbClr val="FFFFFF"/>
                </a:solidFill>
                <a:latin typeface="Open Sans 1 Italics"/>
                <a:ea typeface="Open Sans 1 Italics"/>
              </a:rPr>
              <a:t>2</a:t>
            </a:r>
            <a:endParaRPr lang="fr-FR" sz="3050" b="0" strike="noStrike" spc="-1">
              <a:latin typeface="Arial"/>
            </a:endParaRPr>
          </a:p>
        </p:txBody>
      </p:sp>
      <p:sp>
        <p:nvSpPr>
          <p:cNvPr id="90" name="TextBox 55"/>
          <p:cNvSpPr/>
          <p:nvPr/>
        </p:nvSpPr>
        <p:spPr>
          <a:xfrm>
            <a:off x="5623920" y="4405320"/>
            <a:ext cx="1029240" cy="43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3393"/>
              </a:lnSpc>
              <a:buNone/>
            </a:pPr>
            <a:r>
              <a:rPr lang="en-US" sz="3050" b="1" i="1" strike="noStrike" spc="-1">
                <a:solidFill>
                  <a:srgbClr val="FFFFFF"/>
                </a:solidFill>
                <a:latin typeface="Open Sans 1 Italics"/>
                <a:ea typeface="Open Sans 1 Italics"/>
              </a:rPr>
              <a:t>3</a:t>
            </a:r>
            <a:endParaRPr lang="fr-FR" sz="3050" b="0" strike="noStrike" spc="-1">
              <a:latin typeface="Arial"/>
            </a:endParaRPr>
          </a:p>
        </p:txBody>
      </p:sp>
      <p:sp>
        <p:nvSpPr>
          <p:cNvPr id="91" name="TextBox 56"/>
          <p:cNvSpPr/>
          <p:nvPr/>
        </p:nvSpPr>
        <p:spPr>
          <a:xfrm>
            <a:off x="8005680" y="4397040"/>
            <a:ext cx="1029240" cy="43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3393"/>
              </a:lnSpc>
              <a:buNone/>
            </a:pPr>
            <a:r>
              <a:rPr lang="en-US" sz="3050" b="1" i="1" strike="noStrike" spc="-1">
                <a:solidFill>
                  <a:srgbClr val="FFFFFF"/>
                </a:solidFill>
                <a:latin typeface="Open Sans 1 Italics"/>
                <a:ea typeface="Open Sans 1 Italics"/>
              </a:rPr>
              <a:t>4</a:t>
            </a:r>
            <a:endParaRPr lang="fr-FR" sz="3050" b="0" strike="noStrike" spc="-1">
              <a:latin typeface="Arial"/>
            </a:endParaRPr>
          </a:p>
        </p:txBody>
      </p:sp>
      <p:sp>
        <p:nvSpPr>
          <p:cNvPr id="92" name="TextBox 57"/>
          <p:cNvSpPr/>
          <p:nvPr/>
        </p:nvSpPr>
        <p:spPr>
          <a:xfrm>
            <a:off x="221400" y="6621120"/>
            <a:ext cx="3108600" cy="44390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b="1" spc="-1" err="1">
                <a:solidFill>
                  <a:srgbClr val="000000"/>
                </a:solidFill>
                <a:latin typeface="Arial"/>
              </a:rPr>
              <a:t>C'est</a:t>
            </a:r>
            <a:r>
              <a:rPr lang="en-US" sz="2700" b="1" spc="-1">
                <a:solidFill>
                  <a:srgbClr val="000000"/>
                </a:solidFill>
                <a:latin typeface="Arial"/>
              </a:rPr>
              <a:t> quoi ANSSI</a:t>
            </a:r>
            <a:endParaRPr lang="en-US" sz="2700" b="1" strike="noStrike" spc="-1">
              <a:latin typeface="Arial"/>
            </a:endParaRPr>
          </a:p>
        </p:txBody>
      </p:sp>
      <p:sp>
        <p:nvSpPr>
          <p:cNvPr id="93" name="TextBox 58"/>
          <p:cNvSpPr/>
          <p:nvPr/>
        </p:nvSpPr>
        <p:spPr>
          <a:xfrm>
            <a:off x="4617829" y="8353060"/>
            <a:ext cx="3806280" cy="141891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b="1" spc="-1">
                <a:solidFill>
                  <a:srgbClr val="000000"/>
                </a:solidFill>
                <a:latin typeface="Arial"/>
                <a:ea typeface="+mn-lt"/>
                <a:cs typeface="Arial"/>
              </a:rPr>
              <a:t>Les</a:t>
            </a:r>
            <a:r>
              <a:rPr lang="en-US" sz="2700" b="1" spc="-1">
                <a:ea typeface="+mn-lt"/>
                <a:cs typeface="+mn-lt"/>
              </a:rPr>
              <a:t> menaces </a:t>
            </a:r>
            <a:r>
              <a:rPr lang="en-US" sz="2700" b="1" spc="-1" err="1">
                <a:ea typeface="+mn-lt"/>
                <a:cs typeface="+mn-lt"/>
              </a:rPr>
              <a:t>spécifiques</a:t>
            </a:r>
            <a:r>
              <a:rPr lang="en-US" sz="2700" b="1" spc="-1">
                <a:ea typeface="+mn-lt"/>
                <a:cs typeface="+mn-lt"/>
              </a:rPr>
              <a:t> aux </a:t>
            </a:r>
            <a:r>
              <a:rPr lang="en-US" sz="2700" b="1" spc="-1" err="1">
                <a:ea typeface="+mn-lt"/>
                <a:cs typeface="+mn-lt"/>
              </a:rPr>
              <a:t>systèmes</a:t>
            </a:r>
            <a:r>
              <a:rPr lang="en-US" sz="2700" b="1" spc="-1">
                <a:ea typeface="+mn-lt"/>
                <a:cs typeface="+mn-lt"/>
              </a:rPr>
              <a:t> </a:t>
            </a:r>
            <a:r>
              <a:rPr lang="en-US" sz="2700" b="1" spc="-1" err="1">
                <a:ea typeface="+mn-lt"/>
                <a:cs typeface="+mn-lt"/>
              </a:rPr>
              <a:t>industriels</a:t>
            </a:r>
            <a:endParaRPr lang="en-US" sz="2700" b="1" strike="noStrike" spc="-1">
              <a:ea typeface="+mn-lt"/>
              <a:cs typeface="+mn-lt"/>
            </a:endParaRPr>
          </a:p>
        </p:txBody>
      </p:sp>
      <p:sp>
        <p:nvSpPr>
          <p:cNvPr id="94" name="TextBox 59"/>
          <p:cNvSpPr/>
          <p:nvPr/>
        </p:nvSpPr>
        <p:spPr>
          <a:xfrm>
            <a:off x="8427498" y="8920508"/>
            <a:ext cx="5335200" cy="959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3779"/>
              </a:lnSpc>
              <a:buNone/>
            </a:pPr>
            <a:r>
              <a:rPr lang="en-US" sz="2700" b="1" strike="noStrike" spc="-1" err="1">
                <a:solidFill>
                  <a:srgbClr val="000000"/>
                </a:solidFill>
                <a:latin typeface="Arial"/>
                <a:ea typeface="Open Sans 2 Bold"/>
              </a:rPr>
              <a:t>Approche</a:t>
            </a:r>
            <a:r>
              <a:rPr lang="en-US" sz="2700" b="1" strike="noStrike" spc="-1">
                <a:solidFill>
                  <a:srgbClr val="000000"/>
                </a:solidFill>
                <a:latin typeface="Arial"/>
                <a:ea typeface="Open Sans 2 Bold"/>
              </a:rPr>
              <a:t> de </a:t>
            </a:r>
            <a:r>
              <a:rPr lang="en-US" sz="2700" b="1" strike="noStrike" spc="-1" err="1">
                <a:solidFill>
                  <a:srgbClr val="000000"/>
                </a:solidFill>
                <a:latin typeface="Arial"/>
                <a:ea typeface="Open Sans 2 Bold"/>
              </a:rPr>
              <a:t>l'ANSSI</a:t>
            </a:r>
            <a:endParaRPr lang="fr-FR" sz="2700" b="1" strike="noStrike" spc="-1" err="1">
              <a:latin typeface="Arial"/>
            </a:endParaRPr>
          </a:p>
          <a:p>
            <a:pPr>
              <a:lnSpc>
                <a:spcPts val="3779"/>
              </a:lnSpc>
              <a:buNone/>
            </a:pPr>
            <a:r>
              <a:rPr lang="en-US" sz="2700" b="1" strike="noStrike" spc="-1">
                <a:solidFill>
                  <a:srgbClr val="000000"/>
                </a:solidFill>
                <a:latin typeface="Arial"/>
                <a:ea typeface="Open Sans 2 Bold"/>
              </a:rPr>
              <a:t>à la </a:t>
            </a:r>
            <a:r>
              <a:rPr lang="en-US" sz="2700" b="1" strike="noStrike" spc="-1" err="1">
                <a:solidFill>
                  <a:srgbClr val="000000"/>
                </a:solidFill>
                <a:latin typeface="Arial"/>
                <a:ea typeface="Open Sans 2 Bold"/>
              </a:rPr>
              <a:t>cybersecurité</a:t>
            </a:r>
            <a:endParaRPr lang="fr-FR" sz="2700" b="0" strike="noStrike" spc="-1" err="1">
              <a:latin typeface="Arial"/>
            </a:endParaRPr>
          </a:p>
        </p:txBody>
      </p:sp>
      <p:sp>
        <p:nvSpPr>
          <p:cNvPr id="96" name="TextBox 61"/>
          <p:cNvSpPr/>
          <p:nvPr/>
        </p:nvSpPr>
        <p:spPr>
          <a:xfrm>
            <a:off x="1974600" y="7713360"/>
            <a:ext cx="3643200" cy="44390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b="1" spc="-1">
                <a:latin typeface="Arial"/>
              </a:rPr>
              <a:t>Environnement IT/OT</a:t>
            </a:r>
            <a:endParaRPr lang="en-US" sz="2700" b="1" strike="noStrike" spc="-1">
              <a:latin typeface="Arial"/>
            </a:endParaRPr>
          </a:p>
        </p:txBody>
      </p:sp>
      <p:sp>
        <p:nvSpPr>
          <p:cNvPr id="101" name="AutoShape 7"/>
          <p:cNvSpPr/>
          <p:nvPr/>
        </p:nvSpPr>
        <p:spPr>
          <a:xfrm>
            <a:off x="8533440" y="5196600"/>
            <a:ext cx="360" cy="3713760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TextBox 63"/>
          <p:cNvSpPr/>
          <p:nvPr/>
        </p:nvSpPr>
        <p:spPr>
          <a:xfrm>
            <a:off x="125640" y="10227960"/>
            <a:ext cx="7962120" cy="433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0"/>
              </a:lnSpc>
              <a:buNone/>
            </a:pPr>
            <a:r>
              <a:rPr lang="en-US" sz="2850" b="1" strike="noStrike" spc="-1">
                <a:solidFill>
                  <a:srgbClr val="BFBFBD"/>
                </a:solidFill>
                <a:latin typeface="Open Sans 2 Bold"/>
                <a:ea typeface="Open Sans 2 Bold"/>
              </a:rPr>
              <a:t>Présentée par: Mohamadou Afiss Dia</a:t>
            </a:r>
            <a:endParaRPr lang="fr-FR" sz="2850" b="0" strike="noStrike" spc="-1">
              <a:latin typeface="Arial"/>
            </a:endParaRPr>
          </a:p>
        </p:txBody>
      </p:sp>
      <p:grpSp>
        <p:nvGrpSpPr>
          <p:cNvPr id="103" name="Group 26"/>
          <p:cNvGrpSpPr/>
          <p:nvPr/>
        </p:nvGrpSpPr>
        <p:grpSpPr>
          <a:xfrm>
            <a:off x="12672286" y="3665310"/>
            <a:ext cx="1222560" cy="1222560"/>
            <a:chOff x="10796040" y="3988800"/>
            <a:chExt cx="1222560" cy="1222560"/>
          </a:xfrm>
        </p:grpSpPr>
        <p:sp>
          <p:nvSpPr>
            <p:cNvPr id="104" name="Freeform 36"/>
            <p:cNvSpPr/>
            <p:nvPr/>
          </p:nvSpPr>
          <p:spPr>
            <a:xfrm>
              <a:off x="10796040" y="3988800"/>
              <a:ext cx="1222560" cy="122256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TextBox 64"/>
            <p:cNvSpPr/>
            <p:nvPr/>
          </p:nvSpPr>
          <p:spPr>
            <a:xfrm>
              <a:off x="10910520" y="4032000"/>
              <a:ext cx="993240" cy="106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6" name="TextBox 65"/>
          <p:cNvSpPr/>
          <p:nvPr/>
        </p:nvSpPr>
        <p:spPr>
          <a:xfrm>
            <a:off x="12675301" y="4246078"/>
            <a:ext cx="1029240" cy="43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3393"/>
              </a:lnSpc>
              <a:buNone/>
            </a:pPr>
            <a:r>
              <a:rPr lang="en-US" sz="3050" b="1" i="1" strike="noStrike" spc="-1">
                <a:solidFill>
                  <a:srgbClr val="FFFFFF"/>
                </a:solidFill>
                <a:latin typeface="Open Sans 1 Italics"/>
                <a:ea typeface="Open Sans 1 Italics"/>
              </a:rPr>
              <a:t>5</a:t>
            </a:r>
            <a:endParaRPr lang="fr-FR" sz="3050" b="0" strike="noStrike" spc="-1">
              <a:latin typeface="Arial"/>
            </a:endParaRPr>
          </a:p>
        </p:txBody>
      </p:sp>
      <p:sp>
        <p:nvSpPr>
          <p:cNvPr id="107" name="TextBox 66"/>
          <p:cNvSpPr/>
          <p:nvPr/>
        </p:nvSpPr>
        <p:spPr>
          <a:xfrm>
            <a:off x="12907372" y="8913695"/>
            <a:ext cx="3316680" cy="93160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fr-FR" sz="2700" b="1" spc="-1">
                <a:latin typeface="Arial"/>
                <a:cs typeface="Arial"/>
              </a:rPr>
              <a:t>Les </a:t>
            </a:r>
            <a:r>
              <a:rPr lang="fr-FR" sz="2700" b="1" spc="-1">
                <a:ea typeface="+mn-lt"/>
                <a:cs typeface="+mn-lt"/>
              </a:rPr>
              <a:t>outils et guides de l’ANSSI</a:t>
            </a:r>
            <a:endParaRPr lang="en-US" sz="2700" b="1" spc="-1">
              <a:ea typeface="+mn-lt"/>
              <a:cs typeface="+mn-lt"/>
            </a:endParaRPr>
          </a:p>
        </p:txBody>
      </p:sp>
      <p:sp>
        <p:nvSpPr>
          <p:cNvPr id="108" name="AutoShape 8"/>
          <p:cNvSpPr/>
          <p:nvPr/>
        </p:nvSpPr>
        <p:spPr>
          <a:xfrm>
            <a:off x="13289325" y="4873109"/>
            <a:ext cx="360" cy="4026600"/>
          </a:xfrm>
          <a:prstGeom prst="line">
            <a:avLst/>
          </a:prstGeom>
          <a:ln w="3810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TextBox 68"/>
          <p:cNvSpPr/>
          <p:nvPr/>
        </p:nvSpPr>
        <p:spPr>
          <a:xfrm>
            <a:off x="16206840" y="9462600"/>
            <a:ext cx="105192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000000"/>
                </a:solidFill>
                <a:latin typeface="Open Sans 1"/>
              </a:rPr>
              <a:t>2/20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4"/>
          <p:cNvSpPr/>
          <p:nvPr/>
        </p:nvSpPr>
        <p:spPr>
          <a:xfrm>
            <a:off x="1808640" y="918360"/>
            <a:ext cx="8097120" cy="11413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8872"/>
              </a:lnSpc>
              <a:buNone/>
            </a:pPr>
            <a:r>
              <a:rPr lang="en-US" sz="8000" b="1" strike="noStrike" spc="-1">
                <a:solidFill>
                  <a:srgbClr val="000000"/>
                </a:solidFill>
                <a:latin typeface="Century Gothic Paneuropean Bold"/>
              </a:rPr>
              <a:t>Bibliographie</a:t>
            </a:r>
            <a:endParaRPr lang="fr-FR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AutoShape 11"/>
          <p:cNvSpPr/>
          <p:nvPr/>
        </p:nvSpPr>
        <p:spPr>
          <a:xfrm>
            <a:off x="1042920" y="3835800"/>
            <a:ext cx="360" cy="5390280"/>
          </a:xfrm>
          <a:prstGeom prst="line">
            <a:avLst/>
          </a:prstGeom>
          <a:ln w="28575" cap="rnd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23" name="Group 12"/>
          <p:cNvGrpSpPr/>
          <p:nvPr/>
        </p:nvGrpSpPr>
        <p:grpSpPr>
          <a:xfrm>
            <a:off x="10869480" y="847800"/>
            <a:ext cx="129600" cy="8410320"/>
            <a:chOff x="10869480" y="847800"/>
            <a:chExt cx="129600" cy="8410320"/>
          </a:xfrm>
        </p:grpSpPr>
        <p:sp>
          <p:nvSpPr>
            <p:cNvPr id="224" name="Freeform 13"/>
            <p:cNvSpPr/>
            <p:nvPr/>
          </p:nvSpPr>
          <p:spPr>
            <a:xfrm>
              <a:off x="10869480" y="1028880"/>
              <a:ext cx="129600" cy="8229240"/>
            </a:xfrm>
            <a:custGeom>
              <a:avLst/>
              <a:gdLst/>
              <a:ahLst/>
              <a:cxnLst/>
              <a:rect l="l" t="t" r="r" b="b"/>
              <a:pathLst>
                <a:path w="34213" h="2167467">
                  <a:moveTo>
                    <a:pt x="0" y="0"/>
                  </a:moveTo>
                  <a:lnTo>
                    <a:pt x="34213" y="0"/>
                  </a:lnTo>
                  <a:lnTo>
                    <a:pt x="3421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ED3E2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5" name="TextBox 14"/>
            <p:cNvSpPr/>
            <p:nvPr/>
          </p:nvSpPr>
          <p:spPr>
            <a:xfrm>
              <a:off x="10869480" y="847800"/>
              <a:ext cx="129600" cy="840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26" name="ZoneTexte 3"/>
          <p:cNvSpPr/>
          <p:nvPr/>
        </p:nvSpPr>
        <p:spPr>
          <a:xfrm flipH="1">
            <a:off x="1684440" y="2313360"/>
            <a:ext cx="9064800" cy="224676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1440" tIns="45720" rIns="91440" bIns="4572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fr-FR" sz="2000" b="0" strike="noStrike" spc="-1">
              <a:solidFill>
                <a:srgbClr val="000000"/>
              </a:solidFill>
              <a:latin typeface="Arial"/>
            </a:endParaRPr>
          </a:p>
          <a:p>
            <a:pPr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000" spc="-1">
                <a:solidFill>
                  <a:srgbClr val="000000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https://cyber.gouv.fr/</a:t>
            </a:r>
            <a:endParaRPr lang="fr-FR" sz="2000" b="0" strike="noStrike" spc="-1">
              <a:solidFill>
                <a:srgbClr val="000000"/>
              </a:solidFill>
              <a:latin typeface="Century Gothic"/>
              <a:ea typeface="Calibri"/>
            </a:endParaRPr>
          </a:p>
          <a:p>
            <a:pPr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000" spc="-1">
                <a:solidFill>
                  <a:srgbClr val="000000"/>
                </a:solidFill>
                <a:ea typeface="+mn-lt"/>
                <a:cs typeface="+mn-lt"/>
              </a:rPr>
              <a:t>https://nvlpubs.nist.gov/nistpubs/SpecialPublications/NIST.SP.800-82r3.pdf</a:t>
            </a:r>
            <a:endParaRPr lang="fr-FR" sz="2000" b="0" strike="noStrike" spc="-1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>
              <a:lnSpc>
                <a:spcPct val="100000"/>
              </a:lnSpc>
            </a:pPr>
            <a:endParaRPr lang="fr-FR" sz="2000" b="0" strike="noStrike" spc="-1">
              <a:solidFill>
                <a:srgbClr val="000000"/>
              </a:solidFill>
              <a:latin typeface="Arial"/>
              <a:ea typeface="Calibri"/>
            </a:endParaRPr>
          </a:p>
          <a:p>
            <a:pPr>
              <a:lnSpc>
                <a:spcPct val="100000"/>
              </a:lnSpc>
              <a:buNone/>
            </a:pPr>
            <a:endParaRPr lang="fr-FR" sz="2000" b="0" strike="noStrike" spc="-1">
              <a:solidFill>
                <a:srgbClr val="000000"/>
              </a:solidFill>
              <a:latin typeface="Arial"/>
              <a:ea typeface="Calibri"/>
            </a:endParaRPr>
          </a:p>
          <a:p>
            <a:endParaRPr lang="fr-FR" sz="2000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Freeform 2"/>
          <p:cNvSpPr/>
          <p:nvPr/>
        </p:nvSpPr>
        <p:spPr>
          <a:xfrm rot="2640000">
            <a:off x="12502080" y="2647800"/>
            <a:ext cx="6962760" cy="13390200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TextBox 27">
            <a:extLst>
              <a:ext uri="{FF2B5EF4-FFF2-40B4-BE49-F238E27FC236}">
                <a16:creationId xmlns:a16="http://schemas.microsoft.com/office/drawing/2014/main" id="{33F18B08-7AAB-634F-55BC-C2259E4CD145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000000"/>
                </a:solidFill>
                <a:latin typeface="Open Sans 1"/>
              </a:rPr>
              <a:t>20/20</a:t>
            </a:r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Emblème, logo, Marque&#10;&#10;Le contenu généré par l’IA peut être incorrect.">
            <a:extLst>
              <a:ext uri="{FF2B5EF4-FFF2-40B4-BE49-F238E27FC236}">
                <a16:creationId xmlns:a16="http://schemas.microsoft.com/office/drawing/2014/main" id="{C5F1206D-819E-5B20-399F-09DE2A0247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050" r="5585" b="-1"/>
          <a:stretch>
            <a:fillRect/>
          </a:stretch>
        </p:blipFill>
        <p:spPr>
          <a:xfrm>
            <a:off x="5285232" y="10"/>
            <a:ext cx="13002768" cy="10286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" y="0"/>
            <a:ext cx="14008809" cy="10287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BF913-E66B-1580-4BA5-226650E7B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71" y="1683544"/>
            <a:ext cx="6035040" cy="48062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>
                <a:solidFill>
                  <a:schemeClr val="bg1"/>
                </a:solidFill>
              </a:rPr>
              <a:t>C'est quoi ANSSI ?</a:t>
            </a:r>
            <a:endParaRPr lang="en-US" sz="7200">
              <a:solidFill>
                <a:schemeClr val="bg1"/>
              </a:solidFill>
            </a:endParaRPr>
          </a:p>
          <a:p>
            <a:endParaRPr lang="en-US" sz="72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ABA3B-77A9-AD79-0B2B-7C91EFE2087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16970" y="7309383"/>
            <a:ext cx="6035038" cy="181221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</a:pPr>
            <a:endParaRPr lang="en-US" sz="30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9882" y="520187"/>
            <a:ext cx="219456" cy="10561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3" y="6820380"/>
            <a:ext cx="5966460" cy="27432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A4E1624F-EF2C-EDE9-255F-B95C07550CB9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latin typeface="Open Sans 1"/>
              </a:rPr>
              <a:t>3/20</a:t>
            </a:r>
            <a:endParaRPr lang="fr-FR" sz="19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034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21021"/>
            <a:ext cx="18288000" cy="4165977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789A1-1912-FCB9-D213-32751938A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28826" y="716209"/>
            <a:ext cx="14522823" cy="11098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err="1">
                <a:solidFill>
                  <a:schemeClr val="tx1">
                    <a:lumMod val="85000"/>
                    <a:lumOff val="15000"/>
                  </a:schemeClr>
                </a:solidFill>
              </a:rPr>
              <a:t>Environnements</a:t>
            </a:r>
            <a:r>
              <a:rPr lang="en-US" sz="5400" b="1">
                <a:solidFill>
                  <a:schemeClr val="tx1">
                    <a:lumMod val="85000"/>
                    <a:lumOff val="15000"/>
                  </a:schemeClr>
                </a:solidFill>
              </a:rPr>
              <a:t> OT et IT</a:t>
            </a:r>
            <a:endParaRPr lang="en-US" sz="5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sz="5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2ED29-07C7-679A-1C62-B8316FCFB2D5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639670" y="9029086"/>
            <a:ext cx="10972799" cy="5476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1200" err="1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Pourquoi</a:t>
            </a: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 se </a:t>
            </a:r>
            <a:r>
              <a:rPr lang="en-US" sz="1200" err="1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préoccuper</a:t>
            </a: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 des </a:t>
            </a:r>
            <a:r>
              <a:rPr lang="en-US" sz="1200" err="1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systèmes</a:t>
            </a: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 </a:t>
            </a:r>
            <a:r>
              <a:rPr lang="en-US" sz="1200" err="1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industriels</a:t>
            </a: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Liberation Serif"/>
              </a:rPr>
              <a:t> ?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Image 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9F4CF0D-E9F2-2916-815B-3F6B2B4B52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36"/>
          <a:stretch>
            <a:fillRect/>
          </a:stretch>
        </p:blipFill>
        <p:spPr>
          <a:xfrm>
            <a:off x="431341" y="1488067"/>
            <a:ext cx="18287978" cy="755739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64C01545-414A-3290-F1D7-D262463EC99D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latin typeface="Open Sans 1"/>
              </a:rPr>
              <a:t>4/20</a:t>
            </a:r>
            <a:endParaRPr lang="fr-FR" sz="19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0927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944177" cy="10287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76BBF-7C08-4BCA-021F-08E0A4D67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2" y="965200"/>
            <a:ext cx="5981971" cy="41980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Les menaces </a:t>
            </a:r>
            <a:r>
              <a:rPr lang="en-US" sz="6600" b="1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spécifiques</a:t>
            </a:r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aux </a:t>
            </a:r>
            <a:r>
              <a:rPr lang="en-US" sz="6600" b="1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systèmes</a:t>
            </a:r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b="1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industriels</a:t>
            </a:r>
            <a:endParaRPr lang="en-US" sz="6600" kern="1200" err="1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9FD88486-8EE8-9DA4-8D48-BB4E87E0F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403979"/>
              </p:ext>
            </p:extLst>
          </p:nvPr>
        </p:nvGraphicFramePr>
        <p:xfrm>
          <a:off x="6577641" y="1531188"/>
          <a:ext cx="10945777" cy="724953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442881">
                  <a:extLst>
                    <a:ext uri="{9D8B030D-6E8A-4147-A177-3AD203B41FA5}">
                      <a16:colId xmlns:a16="http://schemas.microsoft.com/office/drawing/2014/main" val="2989243092"/>
                    </a:ext>
                  </a:extLst>
                </a:gridCol>
                <a:gridCol w="2958352">
                  <a:extLst>
                    <a:ext uri="{9D8B030D-6E8A-4147-A177-3AD203B41FA5}">
                      <a16:colId xmlns:a16="http://schemas.microsoft.com/office/drawing/2014/main" val="3918417233"/>
                    </a:ext>
                  </a:extLst>
                </a:gridCol>
                <a:gridCol w="5544544">
                  <a:extLst>
                    <a:ext uri="{9D8B030D-6E8A-4147-A177-3AD203B41FA5}">
                      <a16:colId xmlns:a16="http://schemas.microsoft.com/office/drawing/2014/main" val="2818424736"/>
                    </a:ext>
                  </a:extLst>
                </a:gridCol>
              </a:tblGrid>
              <a:tr h="897272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Menace</a:t>
                      </a: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Exemple réel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Recommandation ANSSI</a:t>
                      </a:r>
                      <a:endParaRPr lang="fr-FR" sz="2600"/>
                    </a:p>
                  </a:txBody>
                  <a:tcPr marL="75125" marR="75125" marT="37563" marB="37563"/>
                </a:tc>
                <a:extLst>
                  <a:ext uri="{0D108BD9-81ED-4DB2-BD59-A6C34878D82A}">
                    <a16:rowId xmlns:a16="http://schemas.microsoft.com/office/drawing/2014/main" val="2258053379"/>
                  </a:ext>
                </a:extLst>
              </a:tr>
              <a:tr h="168675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Ransomware</a:t>
                      </a: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Colonial Pipeline, hôpitaux français</a:t>
                      </a: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Sauvegarde, </a:t>
                      </a:r>
                      <a:r>
                        <a:rPr lang="fr-FR" sz="2600" b="0" i="0" u="none" strike="noStrike" noProof="0">
                          <a:latin typeface="Arial"/>
                        </a:rPr>
                        <a:t>Segmentation réseau, </a:t>
                      </a:r>
                      <a:r>
                        <a:rPr lang="fr-FR" sz="2600" b="0" i="0" u="none" strike="noStrike" noProof="0"/>
                        <a:t>Plan de continuité (PCA/PRA)</a:t>
                      </a:r>
                      <a:endParaRPr lang="fr-FR" sz="2600" b="0" u="none" strike="noStrike" noProof="0"/>
                    </a:p>
                  </a:txBody>
                  <a:tcPr marL="75125" marR="75125" marT="37563" marB="37563"/>
                </a:tc>
                <a:extLst>
                  <a:ext uri="{0D108BD9-81ED-4DB2-BD59-A6C34878D82A}">
                    <a16:rowId xmlns:a16="http://schemas.microsoft.com/office/drawing/2014/main" val="748913674"/>
                  </a:ext>
                </a:extLst>
              </a:tr>
              <a:tr h="168675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Sabotage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 err="1"/>
                        <a:t>Stuxnet</a:t>
                      </a:r>
                      <a:r>
                        <a:rPr lang="fr-FR" sz="2600" b="0" u="none" strike="noStrike" noProof="0"/>
                        <a:t>, fausses alarmes HMI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i="0" u="none" strike="noStrike" noProof="0"/>
                        <a:t>Contrôle strict des accès</a:t>
                      </a:r>
                      <a:r>
                        <a:rPr lang="fr-FR" sz="2600" b="0" i="0" u="none" strike="noStrike" noProof="0">
                          <a:latin typeface="Arial"/>
                        </a:rPr>
                        <a:t>, </a:t>
                      </a:r>
                      <a:r>
                        <a:rPr lang="fr-FR" sz="2600" b="0" i="0" u="none" strike="noStrike" noProof="0"/>
                        <a:t>Journalisation des actions, </a:t>
                      </a:r>
                      <a:r>
                        <a:rPr lang="fr-FR" sz="2600" b="0" i="0" u="none" strike="noStrike" noProof="0">
                          <a:latin typeface="Arial"/>
                        </a:rPr>
                        <a:t>Surveillance réseau industrielle</a:t>
                      </a:r>
                    </a:p>
                  </a:txBody>
                  <a:tcPr marL="75125" marR="75125" marT="37563" marB="37563"/>
                </a:tc>
                <a:extLst>
                  <a:ext uri="{0D108BD9-81ED-4DB2-BD59-A6C34878D82A}">
                    <a16:rowId xmlns:a16="http://schemas.microsoft.com/office/drawing/2014/main" val="3825829989"/>
                  </a:ext>
                </a:extLst>
              </a:tr>
              <a:tr h="168675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Espionnage industriel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Vols de données stratégiques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Cloisonnement, authentification, </a:t>
                      </a:r>
                      <a:r>
                        <a:rPr lang="fr-FR" sz="2600" b="0" i="0" u="none" strike="noStrike" noProof="0">
                          <a:latin typeface="Arial"/>
                        </a:rPr>
                        <a:t>Surveillance réseau + détection d’anomalies</a:t>
                      </a:r>
                      <a:endParaRPr lang="fr-FR" sz="2600" b="0" u="none" strike="noStrike" noProof="0"/>
                    </a:p>
                  </a:txBody>
                  <a:tcPr marL="75125" marR="75125" marT="37563" marB="37563"/>
                </a:tc>
                <a:extLst>
                  <a:ext uri="{0D108BD9-81ED-4DB2-BD59-A6C34878D82A}">
                    <a16:rowId xmlns:a16="http://schemas.microsoft.com/office/drawing/2014/main" val="1027428238"/>
                  </a:ext>
                </a:extLst>
              </a:tr>
              <a:tr h="1292012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Erreur humaine</a:t>
                      </a:r>
                      <a:endParaRPr lang="fr-FR" sz="2600"/>
                    </a:p>
                    <a:p>
                      <a:pPr lvl="0">
                        <a:buNone/>
                      </a:pP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Mauvaise config, MAJ non maîtrisée</a:t>
                      </a:r>
                      <a:endParaRPr lang="fr-FR" sz="2600"/>
                    </a:p>
                  </a:txBody>
                  <a:tcPr marL="75125" marR="75125" marT="37563" marB="37563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600" b="0" u="none" strike="noStrike" noProof="0"/>
                        <a:t>Formation, procédures, supervision </a:t>
                      </a:r>
                      <a:r>
                        <a:rPr lang="fr-FR" sz="2600" b="0" i="0" u="none" strike="noStrike" noProof="0">
                          <a:latin typeface="Arial"/>
                        </a:rPr>
                        <a:t>des actions</a:t>
                      </a:r>
                      <a:endParaRPr lang="fr-FR" sz="2600"/>
                    </a:p>
                  </a:txBody>
                  <a:tcPr marL="75125" marR="75125" marT="37563" marB="37563"/>
                </a:tc>
                <a:extLst>
                  <a:ext uri="{0D108BD9-81ED-4DB2-BD59-A6C34878D82A}">
                    <a16:rowId xmlns:a16="http://schemas.microsoft.com/office/drawing/2014/main" val="2431628921"/>
                  </a:ext>
                </a:extLst>
              </a:tr>
            </a:tbl>
          </a:graphicData>
        </a:graphic>
      </p:graphicFrame>
      <p:sp>
        <p:nvSpPr>
          <p:cNvPr id="5" name="TextBox 27">
            <a:extLst>
              <a:ext uri="{FF2B5EF4-FFF2-40B4-BE49-F238E27FC236}">
                <a16:creationId xmlns:a16="http://schemas.microsoft.com/office/drawing/2014/main" id="{B147061D-F301-15FA-8542-8606EE4203C2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latin typeface="Open Sans 1"/>
              </a:rPr>
              <a:t>5/20</a:t>
            </a:r>
            <a:endParaRPr lang="fr-FR" sz="19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1927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DB3566-F833-8321-F02E-094E683CF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88053"/>
            <a:ext cx="6552903" cy="29352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700" b="1"/>
              <a:t>Approche de l'ANSSI</a:t>
            </a:r>
            <a:endParaRPr lang="en-US" sz="5700"/>
          </a:p>
          <a:p>
            <a:r>
              <a:rPr lang="en-US" sz="5700" b="1"/>
              <a:t>à la cybersecurité</a:t>
            </a: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3880491"/>
            <a:ext cx="5212080" cy="27432"/>
          </a:xfrm>
          <a:custGeom>
            <a:avLst/>
            <a:gdLst>
              <a:gd name="connsiteX0" fmla="*/ 0 w 5212080"/>
              <a:gd name="connsiteY0" fmla="*/ 0 h 27432"/>
              <a:gd name="connsiteX1" fmla="*/ 599389 w 5212080"/>
              <a:gd name="connsiteY1" fmla="*/ 0 h 27432"/>
              <a:gd name="connsiteX2" fmla="*/ 1198778 w 5212080"/>
              <a:gd name="connsiteY2" fmla="*/ 0 h 27432"/>
              <a:gd name="connsiteX3" fmla="*/ 1954530 w 5212080"/>
              <a:gd name="connsiteY3" fmla="*/ 0 h 27432"/>
              <a:gd name="connsiteX4" fmla="*/ 2501798 w 5212080"/>
              <a:gd name="connsiteY4" fmla="*/ 0 h 27432"/>
              <a:gd name="connsiteX5" fmla="*/ 3049067 w 5212080"/>
              <a:gd name="connsiteY5" fmla="*/ 0 h 27432"/>
              <a:gd name="connsiteX6" fmla="*/ 3700577 w 5212080"/>
              <a:gd name="connsiteY6" fmla="*/ 0 h 27432"/>
              <a:gd name="connsiteX7" fmla="*/ 4247845 w 5212080"/>
              <a:gd name="connsiteY7" fmla="*/ 0 h 27432"/>
              <a:gd name="connsiteX8" fmla="*/ 5212080 w 5212080"/>
              <a:gd name="connsiteY8" fmla="*/ 0 h 27432"/>
              <a:gd name="connsiteX9" fmla="*/ 5212080 w 5212080"/>
              <a:gd name="connsiteY9" fmla="*/ 27432 h 27432"/>
              <a:gd name="connsiteX10" fmla="*/ 4664812 w 5212080"/>
              <a:gd name="connsiteY10" fmla="*/ 27432 h 27432"/>
              <a:gd name="connsiteX11" fmla="*/ 4117543 w 5212080"/>
              <a:gd name="connsiteY11" fmla="*/ 27432 h 27432"/>
              <a:gd name="connsiteX12" fmla="*/ 3466033 w 5212080"/>
              <a:gd name="connsiteY12" fmla="*/ 27432 h 27432"/>
              <a:gd name="connsiteX13" fmla="*/ 2918765 w 5212080"/>
              <a:gd name="connsiteY13" fmla="*/ 27432 h 27432"/>
              <a:gd name="connsiteX14" fmla="*/ 2423617 w 5212080"/>
              <a:gd name="connsiteY14" fmla="*/ 27432 h 27432"/>
              <a:gd name="connsiteX15" fmla="*/ 1772107 w 5212080"/>
              <a:gd name="connsiteY15" fmla="*/ 27432 h 27432"/>
              <a:gd name="connsiteX16" fmla="*/ 1120597 w 5212080"/>
              <a:gd name="connsiteY16" fmla="*/ 27432 h 27432"/>
              <a:gd name="connsiteX17" fmla="*/ 0 w 5212080"/>
              <a:gd name="connsiteY17" fmla="*/ 27432 h 27432"/>
              <a:gd name="connsiteX18" fmla="*/ 0 w 5212080"/>
              <a:gd name="connsiteY18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212080" h="27432" fill="none" extrusionOk="0">
                <a:moveTo>
                  <a:pt x="0" y="0"/>
                </a:moveTo>
                <a:cubicBezTo>
                  <a:pt x="128838" y="-11329"/>
                  <a:pt x="306779" y="5198"/>
                  <a:pt x="599389" y="0"/>
                </a:cubicBezTo>
                <a:cubicBezTo>
                  <a:pt x="891999" y="-5198"/>
                  <a:pt x="916635" y="-24425"/>
                  <a:pt x="1198778" y="0"/>
                </a:cubicBezTo>
                <a:cubicBezTo>
                  <a:pt x="1480921" y="24425"/>
                  <a:pt x="1761605" y="-17440"/>
                  <a:pt x="1954530" y="0"/>
                </a:cubicBezTo>
                <a:cubicBezTo>
                  <a:pt x="2147455" y="17440"/>
                  <a:pt x="2239112" y="-16223"/>
                  <a:pt x="2501798" y="0"/>
                </a:cubicBezTo>
                <a:cubicBezTo>
                  <a:pt x="2764484" y="16223"/>
                  <a:pt x="2838074" y="12987"/>
                  <a:pt x="3049067" y="0"/>
                </a:cubicBezTo>
                <a:cubicBezTo>
                  <a:pt x="3260060" y="-12987"/>
                  <a:pt x="3470388" y="-15138"/>
                  <a:pt x="3700577" y="0"/>
                </a:cubicBezTo>
                <a:cubicBezTo>
                  <a:pt x="3930766" y="15138"/>
                  <a:pt x="4052672" y="-14938"/>
                  <a:pt x="4247845" y="0"/>
                </a:cubicBezTo>
                <a:cubicBezTo>
                  <a:pt x="4443018" y="14938"/>
                  <a:pt x="4730158" y="-1623"/>
                  <a:pt x="5212080" y="0"/>
                </a:cubicBezTo>
                <a:cubicBezTo>
                  <a:pt x="5212790" y="9050"/>
                  <a:pt x="5211442" y="21151"/>
                  <a:pt x="5212080" y="27432"/>
                </a:cubicBezTo>
                <a:cubicBezTo>
                  <a:pt x="4991075" y="27722"/>
                  <a:pt x="4932008" y="37429"/>
                  <a:pt x="4664812" y="27432"/>
                </a:cubicBezTo>
                <a:cubicBezTo>
                  <a:pt x="4397616" y="17435"/>
                  <a:pt x="4374940" y="47585"/>
                  <a:pt x="4117543" y="27432"/>
                </a:cubicBezTo>
                <a:cubicBezTo>
                  <a:pt x="3860146" y="7279"/>
                  <a:pt x="3773367" y="36569"/>
                  <a:pt x="3466033" y="27432"/>
                </a:cubicBezTo>
                <a:cubicBezTo>
                  <a:pt x="3158699" y="18296"/>
                  <a:pt x="3137854" y="54523"/>
                  <a:pt x="2918765" y="27432"/>
                </a:cubicBezTo>
                <a:cubicBezTo>
                  <a:pt x="2699676" y="341"/>
                  <a:pt x="2536311" y="13149"/>
                  <a:pt x="2423617" y="27432"/>
                </a:cubicBezTo>
                <a:cubicBezTo>
                  <a:pt x="2310923" y="41715"/>
                  <a:pt x="2021228" y="23141"/>
                  <a:pt x="1772107" y="27432"/>
                </a:cubicBezTo>
                <a:cubicBezTo>
                  <a:pt x="1522986" y="31724"/>
                  <a:pt x="1317107" y="20364"/>
                  <a:pt x="1120597" y="27432"/>
                </a:cubicBezTo>
                <a:cubicBezTo>
                  <a:pt x="924087" y="34501"/>
                  <a:pt x="454536" y="8495"/>
                  <a:pt x="0" y="27432"/>
                </a:cubicBezTo>
                <a:cubicBezTo>
                  <a:pt x="-1228" y="21145"/>
                  <a:pt x="-815" y="8816"/>
                  <a:pt x="0" y="0"/>
                </a:cubicBezTo>
                <a:close/>
              </a:path>
              <a:path w="5212080" h="27432" stroke="0" extrusionOk="0">
                <a:moveTo>
                  <a:pt x="0" y="0"/>
                </a:moveTo>
                <a:cubicBezTo>
                  <a:pt x="233695" y="-764"/>
                  <a:pt x="364103" y="24957"/>
                  <a:pt x="547268" y="0"/>
                </a:cubicBezTo>
                <a:cubicBezTo>
                  <a:pt x="730433" y="-24957"/>
                  <a:pt x="937737" y="-21107"/>
                  <a:pt x="1303020" y="0"/>
                </a:cubicBezTo>
                <a:cubicBezTo>
                  <a:pt x="1668303" y="21107"/>
                  <a:pt x="1620404" y="13071"/>
                  <a:pt x="1798168" y="0"/>
                </a:cubicBezTo>
                <a:cubicBezTo>
                  <a:pt x="1975932" y="-13071"/>
                  <a:pt x="2090998" y="4232"/>
                  <a:pt x="2293315" y="0"/>
                </a:cubicBezTo>
                <a:cubicBezTo>
                  <a:pt x="2495632" y="-4232"/>
                  <a:pt x="2738710" y="-17332"/>
                  <a:pt x="2944825" y="0"/>
                </a:cubicBezTo>
                <a:cubicBezTo>
                  <a:pt x="3150940" y="17332"/>
                  <a:pt x="3308101" y="26665"/>
                  <a:pt x="3544214" y="0"/>
                </a:cubicBezTo>
                <a:cubicBezTo>
                  <a:pt x="3780327" y="-26665"/>
                  <a:pt x="4028425" y="-24303"/>
                  <a:pt x="4247845" y="0"/>
                </a:cubicBezTo>
                <a:cubicBezTo>
                  <a:pt x="4467265" y="24303"/>
                  <a:pt x="4779418" y="33057"/>
                  <a:pt x="5212080" y="0"/>
                </a:cubicBezTo>
                <a:cubicBezTo>
                  <a:pt x="5212137" y="6776"/>
                  <a:pt x="5210915" y="20935"/>
                  <a:pt x="5212080" y="27432"/>
                </a:cubicBezTo>
                <a:cubicBezTo>
                  <a:pt x="4921467" y="60248"/>
                  <a:pt x="4631077" y="62273"/>
                  <a:pt x="4456328" y="27432"/>
                </a:cubicBezTo>
                <a:cubicBezTo>
                  <a:pt x="4281579" y="-7409"/>
                  <a:pt x="4048724" y="47667"/>
                  <a:pt x="3856939" y="27432"/>
                </a:cubicBezTo>
                <a:cubicBezTo>
                  <a:pt x="3665154" y="7197"/>
                  <a:pt x="3498754" y="15866"/>
                  <a:pt x="3257550" y="27432"/>
                </a:cubicBezTo>
                <a:cubicBezTo>
                  <a:pt x="3016346" y="38998"/>
                  <a:pt x="2854089" y="39360"/>
                  <a:pt x="2710282" y="27432"/>
                </a:cubicBezTo>
                <a:cubicBezTo>
                  <a:pt x="2566475" y="15504"/>
                  <a:pt x="2336282" y="56792"/>
                  <a:pt x="2110892" y="27432"/>
                </a:cubicBezTo>
                <a:cubicBezTo>
                  <a:pt x="1885502" y="-1928"/>
                  <a:pt x="1825148" y="42061"/>
                  <a:pt x="1615745" y="27432"/>
                </a:cubicBezTo>
                <a:cubicBezTo>
                  <a:pt x="1406342" y="12803"/>
                  <a:pt x="1193655" y="44031"/>
                  <a:pt x="1016356" y="27432"/>
                </a:cubicBezTo>
                <a:cubicBezTo>
                  <a:pt x="839057" y="10833"/>
                  <a:pt x="292902" y="7819"/>
                  <a:pt x="0" y="27432"/>
                </a:cubicBezTo>
                <a:cubicBezTo>
                  <a:pt x="-234" y="21031"/>
                  <a:pt x="-921" y="632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858E5-1CE7-3035-E10A-481C61A5D0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960120" y="4309348"/>
            <a:ext cx="6365383" cy="498100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300">
                <a:latin typeface="+mn-lt"/>
                <a:ea typeface="+mn-ea"/>
                <a:cs typeface="+mn-cs"/>
              </a:rPr>
              <a:t>Analyse de risque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300">
                <a:latin typeface="+mn-lt"/>
                <a:ea typeface="+mn-ea"/>
                <a:cs typeface="+mn-cs"/>
              </a:rPr>
              <a:t>Classification des systèmes 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300">
                <a:latin typeface="+mn-lt"/>
                <a:ea typeface="+mn-ea"/>
                <a:cs typeface="+mn-cs"/>
              </a:rPr>
              <a:t>Définition d'un socle de sécurité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300">
                <a:latin typeface="+mn-lt"/>
                <a:ea typeface="+mn-ea"/>
                <a:cs typeface="+mn-cs"/>
              </a:rPr>
              <a:t>Mise en œuvre des mesures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300">
                <a:latin typeface="+mn-lt"/>
                <a:ea typeface="+mn-ea"/>
                <a:cs typeface="+mn-cs"/>
              </a:rPr>
              <a:t>Surveillance et amélioration continue</a:t>
            </a:r>
          </a:p>
        </p:txBody>
      </p:sp>
      <p:pic>
        <p:nvPicPr>
          <p:cNvPr id="4" name="Image 3" descr="Une image contenant bâtiment, Symétrie, intérieur, art&#10;&#10;Le contenu généré par l’IA peut être incorrect.">
            <a:extLst>
              <a:ext uri="{FF2B5EF4-FFF2-40B4-BE49-F238E27FC236}">
                <a16:creationId xmlns:a16="http://schemas.microsoft.com/office/drawing/2014/main" id="{BA7B4FA4-A431-9866-6CC5-36D31C6B73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42" r="17906"/>
          <a:stretch>
            <a:fillRect/>
          </a:stretch>
        </p:blipFill>
        <p:spPr>
          <a:xfrm>
            <a:off x="7967553" y="10"/>
            <a:ext cx="10318162" cy="10286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27">
            <a:extLst>
              <a:ext uri="{FF2B5EF4-FFF2-40B4-BE49-F238E27FC236}">
                <a16:creationId xmlns:a16="http://schemas.microsoft.com/office/drawing/2014/main" id="{25B9F647-B0E2-BCCE-0A9F-CC2FA60278C5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latin typeface="Open Sans 1"/>
              </a:rPr>
              <a:t>6/20</a:t>
            </a:r>
            <a:endParaRPr lang="fr-FR" sz="19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620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2115126" y="2115123"/>
            <a:ext cx="10287000" cy="6056754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2115128" y="2130329"/>
            <a:ext cx="10286999" cy="605675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151885" y="5382128"/>
            <a:ext cx="3752969" cy="6056762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752605" y="1454577"/>
            <a:ext cx="5850535" cy="6268437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2115140" y="2099915"/>
            <a:ext cx="10287005" cy="605675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BDCEE1-0AAA-2E50-E2AA-28EF1E20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3" y="880282"/>
            <a:ext cx="4802049" cy="508124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Les outils et guides de l’ANSSI</a:t>
            </a:r>
            <a:endParaRPr lang="en-US" sz="6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8705AA-321F-7045-9954-0DBCF4E4299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215388" y="909522"/>
            <a:ext cx="9833021" cy="86856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000">
                <a:latin typeface="+mn-lt"/>
                <a:ea typeface="+mn-ea"/>
                <a:cs typeface="+mn-cs"/>
              </a:rPr>
              <a:t>a) Le guide "</a:t>
            </a:r>
            <a:r>
              <a:rPr lang="en-US" sz="3000" err="1">
                <a:latin typeface="+mn-lt"/>
                <a:ea typeface="+mn-ea"/>
                <a:cs typeface="+mn-cs"/>
              </a:rPr>
              <a:t>Cybersécurité</a:t>
            </a:r>
            <a:r>
              <a:rPr lang="en-US" sz="3000">
                <a:latin typeface="+mn-lt"/>
                <a:ea typeface="+mn-ea"/>
                <a:cs typeface="+mn-cs"/>
              </a:rPr>
              <a:t> des </a:t>
            </a:r>
            <a:r>
              <a:rPr lang="en-US" sz="3000" err="1">
                <a:latin typeface="+mn-lt"/>
                <a:ea typeface="+mn-ea"/>
                <a:cs typeface="+mn-cs"/>
              </a:rPr>
              <a:t>systèmes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industriels</a:t>
            </a:r>
            <a:r>
              <a:rPr lang="en-US" sz="3000">
                <a:latin typeface="+mn-lt"/>
                <a:ea typeface="+mn-ea"/>
                <a:cs typeface="+mn-cs"/>
              </a:rPr>
              <a:t> - </a:t>
            </a:r>
            <a:r>
              <a:rPr lang="en-US" sz="3000" err="1">
                <a:latin typeface="+mn-lt"/>
                <a:ea typeface="+mn-ea"/>
                <a:cs typeface="+mn-cs"/>
              </a:rPr>
              <a:t>Méthode</a:t>
            </a:r>
            <a:r>
              <a:rPr lang="en-US" sz="3000">
                <a:latin typeface="+mn-lt"/>
                <a:ea typeface="+mn-ea"/>
                <a:cs typeface="+mn-cs"/>
              </a:rPr>
              <a:t> de classification" (2025) </a:t>
            </a:r>
            <a:endParaRPr lang="fr-FR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+mn-lt"/>
              <a:ea typeface="+mn-ea"/>
              <a:cs typeface="+mn-cs"/>
            </a:endParaRP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+mn-lt"/>
                <a:ea typeface="+mn-ea"/>
                <a:cs typeface="+mn-cs"/>
              </a:rPr>
              <a:t>Cette classification </a:t>
            </a:r>
            <a:r>
              <a:rPr lang="en-US" sz="3000" err="1">
                <a:latin typeface="+mn-lt"/>
                <a:ea typeface="+mn-ea"/>
                <a:cs typeface="+mn-cs"/>
              </a:rPr>
              <a:t>permet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d’appliquer</a:t>
            </a:r>
            <a:r>
              <a:rPr lang="en-US" sz="3000">
                <a:latin typeface="+mn-lt"/>
                <a:ea typeface="+mn-ea"/>
                <a:cs typeface="+mn-cs"/>
              </a:rPr>
              <a:t> des </a:t>
            </a:r>
            <a:r>
              <a:rPr lang="en-US" sz="3000" err="1">
                <a:latin typeface="+mn-lt"/>
                <a:ea typeface="+mn-ea"/>
                <a:cs typeface="+mn-cs"/>
              </a:rPr>
              <a:t>mesures</a:t>
            </a:r>
            <a:r>
              <a:rPr lang="en-US" sz="3000">
                <a:latin typeface="+mn-lt"/>
                <a:ea typeface="+mn-ea"/>
                <a:cs typeface="+mn-cs"/>
              </a:rPr>
              <a:t> de </a:t>
            </a:r>
            <a:r>
              <a:rPr lang="en-US" sz="3000" err="1">
                <a:latin typeface="+mn-lt"/>
                <a:ea typeface="+mn-ea"/>
                <a:cs typeface="+mn-cs"/>
              </a:rPr>
              <a:t>sécurité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proportionnées</a:t>
            </a:r>
            <a:r>
              <a:rPr lang="en-US" sz="3000">
                <a:latin typeface="+mn-lt"/>
                <a:ea typeface="+mn-ea"/>
                <a:cs typeface="+mn-cs"/>
              </a:rPr>
              <a:t> et </a:t>
            </a:r>
            <a:r>
              <a:rPr lang="en-US" sz="3000" err="1">
                <a:latin typeface="+mn-lt"/>
                <a:ea typeface="+mn-ea"/>
                <a:cs typeface="+mn-cs"/>
              </a:rPr>
              <a:t>justifiées</a:t>
            </a:r>
            <a:r>
              <a:rPr lang="en-US" sz="3000">
                <a:latin typeface="+mn-lt"/>
                <a:ea typeface="+mn-ea"/>
                <a:cs typeface="+mn-cs"/>
              </a:rPr>
              <a:t>. 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en-US" sz="3000">
                <a:latin typeface="+mn-lt"/>
                <a:ea typeface="+mn-ea"/>
                <a:cs typeface="+mn-cs"/>
              </a:rPr>
              <a:t>b) Le guide des </a:t>
            </a:r>
            <a:r>
              <a:rPr lang="en-US" sz="3000" err="1">
                <a:latin typeface="+mn-lt"/>
                <a:ea typeface="+mn-ea"/>
                <a:cs typeface="+mn-cs"/>
              </a:rPr>
              <a:t>mesures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détaillées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+mn-lt"/>
              <a:ea typeface="+mn-ea"/>
              <a:cs typeface="+mn-cs"/>
            </a:endParaRP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err="1">
                <a:latin typeface="+mn-lt"/>
                <a:ea typeface="+mn-ea"/>
                <a:cs typeface="+mn-cs"/>
              </a:rPr>
              <a:t>Ces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mesures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couvrent</a:t>
            </a:r>
            <a:r>
              <a:rPr lang="en-US" sz="3000">
                <a:latin typeface="+mn-lt"/>
                <a:ea typeface="+mn-ea"/>
                <a:cs typeface="+mn-cs"/>
              </a:rPr>
              <a:t> à la </a:t>
            </a:r>
            <a:r>
              <a:rPr lang="en-US" sz="3000" err="1">
                <a:latin typeface="+mn-lt"/>
                <a:ea typeface="+mn-ea"/>
                <a:cs typeface="+mn-cs"/>
              </a:rPr>
              <a:t>fois</a:t>
            </a:r>
            <a:r>
              <a:rPr lang="en-US" sz="3000">
                <a:latin typeface="+mn-lt"/>
                <a:ea typeface="+mn-ea"/>
                <a:cs typeface="+mn-cs"/>
              </a:rPr>
              <a:t> les dimensions techniques (pare-feu, mises à jour, supervision) et </a:t>
            </a:r>
            <a:r>
              <a:rPr lang="en-US" sz="3000" err="1">
                <a:latin typeface="+mn-lt"/>
                <a:ea typeface="+mn-ea"/>
                <a:cs typeface="+mn-cs"/>
              </a:rPr>
              <a:t>organisationnelles</a:t>
            </a:r>
            <a:r>
              <a:rPr lang="en-US" sz="3000">
                <a:latin typeface="+mn-lt"/>
                <a:ea typeface="+mn-ea"/>
                <a:cs typeface="+mn-cs"/>
              </a:rPr>
              <a:t> (formations, </a:t>
            </a:r>
            <a:r>
              <a:rPr lang="en-US" sz="3000" err="1">
                <a:latin typeface="+mn-lt"/>
                <a:ea typeface="+mn-ea"/>
                <a:cs typeface="+mn-cs"/>
              </a:rPr>
              <a:t>procédures</a:t>
            </a:r>
            <a:r>
              <a:rPr lang="en-US" sz="3000">
                <a:latin typeface="+mn-lt"/>
                <a:ea typeface="+mn-ea"/>
                <a:cs typeface="+mn-cs"/>
              </a:rPr>
              <a:t>, </a:t>
            </a:r>
            <a:r>
              <a:rPr lang="en-US" sz="3000" err="1">
                <a:latin typeface="+mn-lt"/>
                <a:ea typeface="+mn-ea"/>
                <a:cs typeface="+mn-cs"/>
              </a:rPr>
              <a:t>journalisation</a:t>
            </a:r>
            <a:r>
              <a:rPr lang="en-US" sz="3000">
                <a:latin typeface="+mn-lt"/>
                <a:ea typeface="+mn-ea"/>
                <a:cs typeface="+mn-cs"/>
              </a:rPr>
              <a:t>). 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en-US" sz="3000">
                <a:latin typeface="+mn-lt"/>
                <a:ea typeface="+mn-ea"/>
                <a:cs typeface="+mn-cs"/>
              </a:rPr>
              <a:t>c) </a:t>
            </a:r>
            <a:r>
              <a:rPr lang="en-US" sz="3000" err="1">
                <a:latin typeface="+mn-lt"/>
                <a:ea typeface="+mn-ea"/>
                <a:cs typeface="+mn-cs"/>
              </a:rPr>
              <a:t>Intégration</a:t>
            </a:r>
            <a:r>
              <a:rPr lang="en-US" sz="3000">
                <a:latin typeface="+mn-lt"/>
                <a:ea typeface="+mn-ea"/>
                <a:cs typeface="+mn-cs"/>
              </a:rPr>
              <a:t> avec la </a:t>
            </a:r>
            <a:r>
              <a:rPr lang="en-US" sz="3000" err="1">
                <a:latin typeface="+mn-lt"/>
                <a:ea typeface="+mn-ea"/>
                <a:cs typeface="+mn-cs"/>
              </a:rPr>
              <a:t>méthode</a:t>
            </a:r>
            <a:r>
              <a:rPr lang="en-US" sz="3000">
                <a:latin typeface="+mn-lt"/>
                <a:ea typeface="+mn-ea"/>
                <a:cs typeface="+mn-cs"/>
              </a:rPr>
              <a:t> EBIOS RM 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+mn-lt"/>
              <a:ea typeface="+mn-ea"/>
              <a:cs typeface="+mn-cs"/>
            </a:endParaRP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err="1">
                <a:latin typeface="+mn-lt"/>
                <a:ea typeface="+mn-ea"/>
                <a:cs typeface="+mn-cs"/>
              </a:rPr>
              <a:t>L’idée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est</a:t>
            </a:r>
            <a:r>
              <a:rPr lang="en-US" sz="3000">
                <a:latin typeface="+mn-lt"/>
                <a:ea typeface="+mn-ea"/>
                <a:cs typeface="+mn-cs"/>
              </a:rPr>
              <a:t> de ne pas faire la </a:t>
            </a:r>
            <a:r>
              <a:rPr lang="en-US" sz="3000" err="1">
                <a:latin typeface="+mn-lt"/>
                <a:ea typeface="+mn-ea"/>
                <a:cs typeface="+mn-cs"/>
              </a:rPr>
              <a:t>sécurité</a:t>
            </a:r>
            <a:r>
              <a:rPr lang="en-US" sz="3000">
                <a:latin typeface="+mn-lt"/>
                <a:ea typeface="+mn-ea"/>
                <a:cs typeface="+mn-cs"/>
              </a:rPr>
              <a:t> à </a:t>
            </a:r>
            <a:r>
              <a:rPr lang="en-US" sz="3000" err="1">
                <a:latin typeface="+mn-lt"/>
                <a:ea typeface="+mn-ea"/>
                <a:cs typeface="+mn-cs"/>
              </a:rPr>
              <a:t>l’aveugle</a:t>
            </a:r>
            <a:r>
              <a:rPr lang="en-US" sz="3000">
                <a:latin typeface="+mn-lt"/>
                <a:ea typeface="+mn-ea"/>
                <a:cs typeface="+mn-cs"/>
              </a:rPr>
              <a:t>, </a:t>
            </a:r>
            <a:r>
              <a:rPr lang="en-US" sz="3000" err="1">
                <a:latin typeface="+mn-lt"/>
                <a:ea typeface="+mn-ea"/>
                <a:cs typeface="+mn-cs"/>
              </a:rPr>
              <a:t>mais</a:t>
            </a:r>
            <a:r>
              <a:rPr lang="en-US" sz="3000">
                <a:latin typeface="+mn-lt"/>
                <a:ea typeface="+mn-ea"/>
                <a:cs typeface="+mn-cs"/>
              </a:rPr>
              <a:t> de se baser sur les </a:t>
            </a:r>
            <a:r>
              <a:rPr lang="en-US" sz="3000" err="1">
                <a:latin typeface="+mn-lt"/>
                <a:ea typeface="+mn-ea"/>
                <a:cs typeface="+mn-cs"/>
              </a:rPr>
              <a:t>événements</a:t>
            </a:r>
            <a:r>
              <a:rPr lang="en-US" sz="3000">
                <a:latin typeface="+mn-lt"/>
                <a:ea typeface="+mn-ea"/>
                <a:cs typeface="+mn-cs"/>
              </a:rPr>
              <a:t> </a:t>
            </a:r>
            <a:r>
              <a:rPr lang="en-US" sz="3000" err="1">
                <a:latin typeface="+mn-lt"/>
                <a:ea typeface="+mn-ea"/>
                <a:cs typeface="+mn-cs"/>
              </a:rPr>
              <a:t>redoutés</a:t>
            </a:r>
            <a:r>
              <a:rPr lang="en-US" sz="3000">
                <a:latin typeface="+mn-lt"/>
                <a:ea typeface="+mn-ea"/>
                <a:cs typeface="+mn-cs"/>
              </a:rPr>
              <a:t>, les zones à </a:t>
            </a:r>
            <a:r>
              <a:rPr lang="en-US" sz="3000" err="1">
                <a:latin typeface="+mn-lt"/>
                <a:ea typeface="+mn-ea"/>
                <a:cs typeface="+mn-cs"/>
              </a:rPr>
              <a:t>risque</a:t>
            </a:r>
            <a:r>
              <a:rPr lang="en-US" sz="3000">
                <a:latin typeface="+mn-lt"/>
                <a:ea typeface="+mn-ea"/>
                <a:cs typeface="+mn-cs"/>
              </a:rPr>
              <a:t>, et les </a:t>
            </a:r>
            <a:r>
              <a:rPr lang="en-US" sz="3000" err="1">
                <a:latin typeface="+mn-lt"/>
                <a:ea typeface="+mn-ea"/>
                <a:cs typeface="+mn-cs"/>
              </a:rPr>
              <a:t>valeurs</a:t>
            </a:r>
            <a:r>
              <a:rPr lang="en-US" sz="3000">
                <a:latin typeface="+mn-lt"/>
                <a:ea typeface="+mn-ea"/>
                <a:cs typeface="+mn-cs"/>
              </a:rPr>
              <a:t> métier à </a:t>
            </a:r>
            <a:r>
              <a:rPr lang="en-US" sz="3000" err="1">
                <a:latin typeface="+mn-lt"/>
                <a:ea typeface="+mn-ea"/>
                <a:cs typeface="+mn-cs"/>
              </a:rPr>
              <a:t>protéger</a:t>
            </a:r>
            <a:r>
              <a:rPr lang="en-US" sz="3000">
                <a:latin typeface="+mn-lt"/>
                <a:ea typeface="+mn-ea"/>
                <a:cs typeface="+mn-cs"/>
              </a:rPr>
              <a:t>. </a:t>
            </a:r>
          </a:p>
        </p:txBody>
      </p:sp>
      <p:sp>
        <p:nvSpPr>
          <p:cNvPr id="5" name="TextBox 27">
            <a:extLst>
              <a:ext uri="{FF2B5EF4-FFF2-40B4-BE49-F238E27FC236}">
                <a16:creationId xmlns:a16="http://schemas.microsoft.com/office/drawing/2014/main" id="{594362BF-15C2-0937-0D58-2913F4985508}"/>
              </a:ext>
            </a:extLst>
          </p:cNvPr>
          <p:cNvSpPr/>
          <p:nvPr/>
        </p:nvSpPr>
        <p:spPr>
          <a:xfrm>
            <a:off x="16454160" y="9462600"/>
            <a:ext cx="80496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latin typeface="Open Sans 1"/>
              </a:rPr>
              <a:t>7/20</a:t>
            </a:r>
            <a:endParaRPr lang="fr-FR" sz="19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6896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40" descr="Agence nationale de la sécurité des systèmes d'information | SGDSN"/>
          <p:cNvPicPr/>
          <p:nvPr/>
        </p:nvPicPr>
        <p:blipFill>
          <a:blip r:embed="rId2"/>
          <a:stretch/>
        </p:blipFill>
        <p:spPr>
          <a:xfrm>
            <a:off x="8507160" y="-200160"/>
            <a:ext cx="11532960" cy="6550200"/>
          </a:xfrm>
          <a:prstGeom prst="rect">
            <a:avLst/>
          </a:prstGeom>
          <a:ln w="0">
            <a:noFill/>
          </a:ln>
        </p:spPr>
      </p:pic>
      <p:sp>
        <p:nvSpPr>
          <p:cNvPr id="200" name="Freeform 1"/>
          <p:cNvSpPr/>
          <p:nvPr/>
        </p:nvSpPr>
        <p:spPr>
          <a:xfrm rot="1500000">
            <a:off x="15740640" y="1041840"/>
            <a:ext cx="6962760" cy="13390200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01" name="Group 1"/>
          <p:cNvGrpSpPr/>
          <p:nvPr/>
        </p:nvGrpSpPr>
        <p:grpSpPr>
          <a:xfrm>
            <a:off x="-187920" y="6280920"/>
            <a:ext cx="18663480" cy="4185000"/>
            <a:chOff x="-187920" y="6280920"/>
            <a:chExt cx="18663480" cy="4185000"/>
          </a:xfrm>
        </p:grpSpPr>
        <p:sp>
          <p:nvSpPr>
            <p:cNvPr id="202" name="Freeform 4"/>
            <p:cNvSpPr/>
            <p:nvPr/>
          </p:nvSpPr>
          <p:spPr>
            <a:xfrm>
              <a:off x="-187920" y="6462720"/>
              <a:ext cx="18663480" cy="4003200"/>
            </a:xfrm>
            <a:custGeom>
              <a:avLst/>
              <a:gdLst/>
              <a:ahLst/>
              <a:cxnLst/>
              <a:rect l="l" t="t" r="r" b="b"/>
              <a:pathLst>
                <a:path w="4915570" h="1050561">
                  <a:moveTo>
                    <a:pt x="0" y="0"/>
                  </a:moveTo>
                  <a:lnTo>
                    <a:pt x="4915570" y="0"/>
                  </a:lnTo>
                  <a:lnTo>
                    <a:pt x="4915570" y="1050561"/>
                  </a:lnTo>
                  <a:lnTo>
                    <a:pt x="0" y="105056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3" name="TextBox 1"/>
            <p:cNvSpPr/>
            <p:nvPr/>
          </p:nvSpPr>
          <p:spPr>
            <a:xfrm>
              <a:off x="-187920" y="6280920"/>
              <a:ext cx="18663480" cy="4185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04" name="TextBox 2"/>
          <p:cNvSpPr/>
          <p:nvPr/>
        </p:nvSpPr>
        <p:spPr>
          <a:xfrm>
            <a:off x="984240" y="1076400"/>
            <a:ext cx="9671040" cy="146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0" b="1" strike="noStrike" spc="-1">
                <a:solidFill>
                  <a:srgbClr val="000000"/>
                </a:solidFill>
                <a:latin typeface="Glacial Indifference"/>
              </a:rPr>
              <a:t>Conclusion</a:t>
            </a:r>
            <a:endParaRPr lang="fr-FR" sz="9600" b="0" strike="noStrike" spc="-1">
              <a:latin typeface="Arial"/>
            </a:endParaRPr>
          </a:p>
        </p:txBody>
      </p:sp>
      <p:sp>
        <p:nvSpPr>
          <p:cNvPr id="205" name="Content Placeholder 1"/>
          <p:cNvSpPr/>
          <p:nvPr/>
        </p:nvSpPr>
        <p:spPr>
          <a:xfrm>
            <a:off x="1333440" y="3228480"/>
            <a:ext cx="8978760" cy="3350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Open Sans 1 Italics"/>
                <a:ea typeface="Open Sans 1 Italics"/>
              </a:rPr>
              <a:t>Ce guide de l’ANSSI est une brique essentielle pour :</a:t>
            </a:r>
            <a:endParaRPr lang="fr-FR" sz="2400" b="0" strike="noStrike" spc="-1">
              <a:latin typeface="Arial"/>
            </a:endParaRPr>
          </a:p>
          <a:p>
            <a:pPr marL="285840" indent="-28584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Open Sans 1 Italics"/>
                <a:ea typeface="Open Sans 1 Italics"/>
              </a:rPr>
              <a:t>mieux protéger les systèmes industriels,</a:t>
            </a:r>
            <a:endParaRPr lang="fr-FR" sz="2400" b="0" strike="noStrike" spc="-1">
              <a:latin typeface="Arial"/>
            </a:endParaRPr>
          </a:p>
          <a:p>
            <a:pPr marL="285840" indent="-28584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Open Sans 1 Italics"/>
                <a:ea typeface="Open Sans 1 Italics"/>
              </a:rPr>
              <a:t>intégrer la cybersécurité dès la conception,</a:t>
            </a:r>
            <a:endParaRPr lang="fr-FR" sz="2400" b="0" strike="noStrike" spc="-1">
              <a:latin typeface="Arial"/>
            </a:endParaRPr>
          </a:p>
          <a:p>
            <a:pPr marL="285840" indent="-28584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Open Sans 1 Italics"/>
                <a:ea typeface="Open Sans 1 Italics"/>
              </a:rPr>
              <a:t>adopter une approche rigoureuse et proportionnée aux risques.</a:t>
            </a:r>
            <a:endParaRPr lang="fr-FR" sz="24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fr-FR" sz="2400" b="0" strike="noStrike" spc="-1">
              <a:latin typeface="Arial"/>
            </a:endParaRPr>
          </a:p>
        </p:txBody>
      </p:sp>
      <p:sp>
        <p:nvSpPr>
          <p:cNvPr id="206" name="TextBox 5"/>
          <p:cNvSpPr/>
          <p:nvPr/>
        </p:nvSpPr>
        <p:spPr>
          <a:xfrm>
            <a:off x="16206840" y="9462600"/>
            <a:ext cx="1051920" cy="3150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2659"/>
              </a:lnSpc>
              <a:buNone/>
            </a:pPr>
            <a:r>
              <a:rPr lang="en-US" sz="1900" spc="-1">
                <a:solidFill>
                  <a:srgbClr val="000000"/>
                </a:solidFill>
                <a:latin typeface="Open Sans 1"/>
              </a:rPr>
              <a:t>8/20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86D916-3FDF-7D92-2130-834005C17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">
            <a:extLst>
              <a:ext uri="{FF2B5EF4-FFF2-40B4-BE49-F238E27FC236}">
                <a16:creationId xmlns:a16="http://schemas.microsoft.com/office/drawing/2014/main" id="{C39BED12-EFAD-3ED3-E775-3796D77A72E6}"/>
              </a:ext>
            </a:extLst>
          </p:cNvPr>
          <p:cNvSpPr/>
          <p:nvPr/>
        </p:nvSpPr>
        <p:spPr>
          <a:xfrm rot="1500000">
            <a:off x="15740833" y="1042112"/>
            <a:ext cx="6963026" cy="13390434"/>
          </a:xfrm>
          <a:custGeom>
            <a:avLst/>
            <a:gdLst/>
            <a:ahLst/>
            <a:cxnLst/>
            <a:rect l="l" t="t" r="r" b="b"/>
            <a:pathLst>
              <a:path w="6963026" h="13390434">
                <a:moveTo>
                  <a:pt x="0" y="0"/>
                </a:moveTo>
                <a:lnTo>
                  <a:pt x="6963026" y="0"/>
                </a:lnTo>
                <a:lnTo>
                  <a:pt x="6963026" y="13390435"/>
                </a:lnTo>
                <a:lnTo>
                  <a:pt x="0" y="13390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5" name="AutoShape 18">
            <a:extLst>
              <a:ext uri="{FF2B5EF4-FFF2-40B4-BE49-F238E27FC236}">
                <a16:creationId xmlns:a16="http://schemas.microsoft.com/office/drawing/2014/main" id="{296FB790-9C05-C0B9-A7A6-2E962AAEC4B4}"/>
              </a:ext>
            </a:extLst>
          </p:cNvPr>
          <p:cNvSpPr/>
          <p:nvPr/>
        </p:nvSpPr>
        <p:spPr>
          <a:xfrm>
            <a:off x="915581" y="5150701"/>
            <a:ext cx="0" cy="65680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29D658E9-0827-1B3E-4581-0791F4BEF5F4}"/>
              </a:ext>
            </a:extLst>
          </p:cNvPr>
          <p:cNvGrpSpPr/>
          <p:nvPr/>
        </p:nvGrpSpPr>
        <p:grpSpPr>
          <a:xfrm>
            <a:off x="-187902" y="6351952"/>
            <a:ext cx="18663805" cy="4003693"/>
            <a:chOff x="0" y="0"/>
            <a:chExt cx="4915570" cy="105056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2BDFF4F-5179-12D4-F67A-0AC308B79928}"/>
                </a:ext>
              </a:extLst>
            </p:cNvPr>
            <p:cNvSpPr/>
            <p:nvPr/>
          </p:nvSpPr>
          <p:spPr>
            <a:xfrm>
              <a:off x="0" y="0"/>
              <a:ext cx="4915570" cy="1050561"/>
            </a:xfrm>
            <a:custGeom>
              <a:avLst/>
              <a:gdLst/>
              <a:ahLst/>
              <a:cxnLst/>
              <a:rect l="l" t="t" r="r" b="b"/>
              <a:pathLst>
                <a:path w="4915570" h="1050561">
                  <a:moveTo>
                    <a:pt x="0" y="0"/>
                  </a:moveTo>
                  <a:lnTo>
                    <a:pt x="4915570" y="0"/>
                  </a:lnTo>
                  <a:lnTo>
                    <a:pt x="4915570" y="1050561"/>
                  </a:lnTo>
                  <a:lnTo>
                    <a:pt x="0" y="105056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B8A13BF-2CB7-1E74-5AB4-18959433E448}"/>
                </a:ext>
              </a:extLst>
            </p:cNvPr>
            <p:cNvSpPr txBox="1"/>
            <p:nvPr/>
          </p:nvSpPr>
          <p:spPr>
            <a:xfrm>
              <a:off x="0" y="-47625"/>
              <a:ext cx="4915570" cy="10981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389F3AC-4DA6-70D8-B6AA-DA18D1D2FDF4}"/>
              </a:ext>
            </a:extLst>
          </p:cNvPr>
          <p:cNvSpPr/>
          <p:nvPr/>
        </p:nvSpPr>
        <p:spPr>
          <a:xfrm>
            <a:off x="916687" y="5130346"/>
            <a:ext cx="13958992" cy="11061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8AE36A25-4933-6A2D-0C3A-D4F70EA788BF}"/>
              </a:ext>
            </a:extLst>
          </p:cNvPr>
          <p:cNvGrpSpPr/>
          <p:nvPr/>
        </p:nvGrpSpPr>
        <p:grpSpPr>
          <a:xfrm>
            <a:off x="312994" y="3968045"/>
            <a:ext cx="1223009" cy="1223009"/>
            <a:chOff x="0" y="0"/>
            <a:chExt cx="8128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A6AF52F-FDD1-408D-0D04-F027F1A6E17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0F86EFFE-5ADA-4625-AC21-DB456119F9EC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38EA3D81-C607-6A82-F077-DBFAC97F5B5A}"/>
              </a:ext>
            </a:extLst>
          </p:cNvPr>
          <p:cNvGrpSpPr/>
          <p:nvPr/>
        </p:nvGrpSpPr>
        <p:grpSpPr>
          <a:xfrm>
            <a:off x="3102201" y="3989475"/>
            <a:ext cx="1223009" cy="1223009"/>
            <a:chOff x="0" y="0"/>
            <a:chExt cx="812800" cy="8128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FDA46DB9-94A2-8075-9437-01A2258BA21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3AE37BC1-9F4C-B868-E9C5-2003E30BA003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83D87E9E-FA2F-96DC-586B-648F1C5F8808}"/>
              </a:ext>
            </a:extLst>
          </p:cNvPr>
          <p:cNvGrpSpPr/>
          <p:nvPr/>
        </p:nvGrpSpPr>
        <p:grpSpPr>
          <a:xfrm>
            <a:off x="5538860" y="3989117"/>
            <a:ext cx="1223009" cy="1223009"/>
            <a:chOff x="0" y="0"/>
            <a:chExt cx="812800" cy="81280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4411C91-14E4-09AE-1083-D24624D0235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9DA2CFE6-04FE-E7E2-9262-BBFA047473B6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AF4D1CBC-CC98-D65C-ACAF-FA1E7F5D2782}"/>
              </a:ext>
            </a:extLst>
          </p:cNvPr>
          <p:cNvGrpSpPr/>
          <p:nvPr/>
        </p:nvGrpSpPr>
        <p:grpSpPr>
          <a:xfrm>
            <a:off x="7916144" y="3988843"/>
            <a:ext cx="1223009" cy="1223009"/>
            <a:chOff x="0" y="0"/>
            <a:chExt cx="812800" cy="812800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B5A0E51E-67B4-559C-4A57-8A06D346429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5E335C46-C86A-F565-BC9B-86F7E49BE7AA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8" name="AutoShape 18">
            <a:extLst>
              <a:ext uri="{FF2B5EF4-FFF2-40B4-BE49-F238E27FC236}">
                <a16:creationId xmlns:a16="http://schemas.microsoft.com/office/drawing/2014/main" id="{23F17298-9CA1-B31C-A795-D935E936557E}"/>
              </a:ext>
            </a:extLst>
          </p:cNvPr>
          <p:cNvSpPr/>
          <p:nvPr/>
        </p:nvSpPr>
        <p:spPr>
          <a:xfrm>
            <a:off x="3787446" y="5212485"/>
            <a:ext cx="0" cy="186588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>
            <a:extLst>
              <a:ext uri="{FF2B5EF4-FFF2-40B4-BE49-F238E27FC236}">
                <a16:creationId xmlns:a16="http://schemas.microsoft.com/office/drawing/2014/main" id="{4CFBB242-06CA-4D3F-D0A4-8B4AE7509A61}"/>
              </a:ext>
            </a:extLst>
          </p:cNvPr>
          <p:cNvSpPr/>
          <p:nvPr/>
        </p:nvSpPr>
        <p:spPr>
          <a:xfrm>
            <a:off x="6224106" y="5212127"/>
            <a:ext cx="0" cy="271810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31C6CDC5-F958-80E5-FA14-018CD5D870A0}"/>
              </a:ext>
            </a:extLst>
          </p:cNvPr>
          <p:cNvSpPr txBox="1"/>
          <p:nvPr/>
        </p:nvSpPr>
        <p:spPr>
          <a:xfrm>
            <a:off x="984168" y="1076325"/>
            <a:ext cx="7058675" cy="838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08"/>
              </a:lnSpc>
            </a:pPr>
            <a:r>
              <a:rPr lang="en-US" sz="7200" b="1" err="1">
                <a:solidFill>
                  <a:srgbClr val="000000"/>
                </a:solidFill>
                <a:latin typeface="Century Gothic Paneuropean Bold"/>
                <a:cs typeface="Century Gothic Paneuropean Bold"/>
                <a:sym typeface="Century Gothic Paneuropean Bold"/>
              </a:rPr>
              <a:t>Référentiel</a:t>
            </a:r>
            <a:r>
              <a:rPr lang="en-US" sz="7200" b="1">
                <a:solidFill>
                  <a:srgbClr val="000000"/>
                </a:solidFill>
                <a:latin typeface="Century Gothic Paneuropean Bold"/>
                <a:cs typeface="Century Gothic Paneuropean Bold"/>
                <a:sym typeface="Century Gothic Paneuropean Bold"/>
              </a:rPr>
              <a:t> NIST</a:t>
            </a:r>
            <a:endParaRPr lang="en-US"/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EBE5F7C8-7C84-7357-AE4A-359DC4453174}"/>
              </a:ext>
            </a:extLst>
          </p:cNvPr>
          <p:cNvSpPr txBox="1"/>
          <p:nvPr/>
        </p:nvSpPr>
        <p:spPr>
          <a:xfrm>
            <a:off x="386413" y="4387571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1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3C66DE5B-A159-4B23-5721-17F07472DD89}"/>
              </a:ext>
            </a:extLst>
          </p:cNvPr>
          <p:cNvSpPr txBox="1"/>
          <p:nvPr/>
        </p:nvSpPr>
        <p:spPr>
          <a:xfrm>
            <a:off x="3198889" y="4464801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2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6018FE90-0CA3-E260-09CD-51A4988AACB3}"/>
              </a:ext>
            </a:extLst>
          </p:cNvPr>
          <p:cNvSpPr txBox="1"/>
          <p:nvPr/>
        </p:nvSpPr>
        <p:spPr>
          <a:xfrm>
            <a:off x="5624061" y="4405424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3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32" name="TextBox 32">
            <a:extLst>
              <a:ext uri="{FF2B5EF4-FFF2-40B4-BE49-F238E27FC236}">
                <a16:creationId xmlns:a16="http://schemas.microsoft.com/office/drawing/2014/main" id="{0F95D6EA-D331-2543-0B69-3317EAC94656}"/>
              </a:ext>
            </a:extLst>
          </p:cNvPr>
          <p:cNvSpPr txBox="1"/>
          <p:nvPr/>
        </p:nvSpPr>
        <p:spPr>
          <a:xfrm>
            <a:off x="8005563" y="4397136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4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0797333E-5B6C-1C02-315D-64218E7FFFB1}"/>
              </a:ext>
            </a:extLst>
          </p:cNvPr>
          <p:cNvSpPr txBox="1"/>
          <p:nvPr/>
        </p:nvSpPr>
        <p:spPr>
          <a:xfrm>
            <a:off x="442474" y="6436616"/>
            <a:ext cx="952143" cy="4413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>
                <a:solidFill>
                  <a:srgbClr val="000000"/>
                </a:solidFill>
                <a:latin typeface="Open Sans 2 Bold"/>
                <a:sym typeface="Open Sans 2 Bold"/>
              </a:rPr>
              <a:t>NIST</a:t>
            </a:r>
            <a:endParaRPr lang="en-US"/>
          </a:p>
        </p:txBody>
      </p:sp>
      <p:sp>
        <p:nvSpPr>
          <p:cNvPr id="46" name="TextBox 11">
            <a:extLst>
              <a:ext uri="{FF2B5EF4-FFF2-40B4-BE49-F238E27FC236}">
                <a16:creationId xmlns:a16="http://schemas.microsoft.com/office/drawing/2014/main" id="{162C11D4-0D8D-5022-E1A5-ACBBE91D3563}"/>
              </a:ext>
            </a:extLst>
          </p:cNvPr>
          <p:cNvSpPr txBox="1"/>
          <p:nvPr/>
        </p:nvSpPr>
        <p:spPr>
          <a:xfrm>
            <a:off x="4100526" y="7918973"/>
            <a:ext cx="4322961" cy="928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>
                <a:latin typeface="Open Sans 2 Bold"/>
              </a:rPr>
              <a:t>Menaces et </a:t>
            </a:r>
            <a:r>
              <a:rPr lang="en-US" sz="2600" b="1" err="1">
                <a:latin typeface="Open Sans 2 Bold"/>
              </a:rPr>
              <a:t>Vulnérabilités</a:t>
            </a:r>
            <a:r>
              <a:rPr lang="en-US" sz="2600" b="1">
                <a:latin typeface="Open Sans 2 Bold"/>
              </a:rPr>
              <a:t> OT</a:t>
            </a:r>
          </a:p>
        </p:txBody>
      </p:sp>
      <p:sp>
        <p:nvSpPr>
          <p:cNvPr id="50" name="TextBox 13">
            <a:extLst>
              <a:ext uri="{FF2B5EF4-FFF2-40B4-BE49-F238E27FC236}">
                <a16:creationId xmlns:a16="http://schemas.microsoft.com/office/drawing/2014/main" id="{48365485-56D9-2616-E2C9-86E3BC9C1B28}"/>
              </a:ext>
            </a:extLst>
          </p:cNvPr>
          <p:cNvSpPr txBox="1"/>
          <p:nvPr/>
        </p:nvSpPr>
        <p:spPr>
          <a:xfrm>
            <a:off x="7410233" y="8838130"/>
            <a:ext cx="2828492" cy="928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>
                <a:solidFill>
                  <a:srgbClr val="000000"/>
                </a:solidFill>
                <a:latin typeface="Open Sans 2 Bold"/>
                <a:sym typeface="Open Sans 2 Bold"/>
              </a:rPr>
              <a:t>Gestion des </a:t>
            </a:r>
            <a:r>
              <a:rPr lang="en-US" sz="2600" b="1" err="1">
                <a:solidFill>
                  <a:srgbClr val="000000"/>
                </a:solidFill>
                <a:latin typeface="Open Sans 2 Bold"/>
                <a:sym typeface="Open Sans 2 Bold"/>
              </a:rPr>
              <a:t>Risques</a:t>
            </a:r>
            <a:endParaRPr lang="en-US" err="1"/>
          </a:p>
        </p:txBody>
      </p:sp>
      <p:sp>
        <p:nvSpPr>
          <p:cNvPr id="54" name="TextBox 15">
            <a:extLst>
              <a:ext uri="{FF2B5EF4-FFF2-40B4-BE49-F238E27FC236}">
                <a16:creationId xmlns:a16="http://schemas.microsoft.com/office/drawing/2014/main" id="{AC245096-3F7B-80EB-28D2-A5A1852C6A0E}"/>
              </a:ext>
            </a:extLst>
          </p:cNvPr>
          <p:cNvSpPr txBox="1"/>
          <p:nvPr/>
        </p:nvSpPr>
        <p:spPr>
          <a:xfrm>
            <a:off x="13909327" y="9322889"/>
            <a:ext cx="2834951" cy="928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 err="1">
                <a:solidFill>
                  <a:srgbClr val="000000"/>
                </a:solidFill>
                <a:latin typeface="Open Sans 2 Bold"/>
                <a:sym typeface="Open Sans 2 Bold"/>
              </a:rPr>
              <a:t>Programme</a:t>
            </a:r>
            <a:r>
              <a:rPr lang="en-US" sz="2600" b="1">
                <a:solidFill>
                  <a:srgbClr val="000000"/>
                </a:solidFill>
                <a:latin typeface="Open Sans 2 Bold"/>
                <a:sym typeface="Open Sans 2 Bold"/>
              </a:rPr>
              <a:t> de </a:t>
            </a:r>
            <a:r>
              <a:rPr lang="en-US" sz="2600" b="1" err="1">
                <a:solidFill>
                  <a:srgbClr val="000000"/>
                </a:solidFill>
                <a:latin typeface="Open Sans 2 Bold"/>
                <a:sym typeface="Open Sans 2 Bold"/>
              </a:rPr>
              <a:t>Cybersécurité</a:t>
            </a:r>
            <a:r>
              <a:rPr lang="en-US" sz="2600" b="1">
                <a:solidFill>
                  <a:srgbClr val="000000"/>
                </a:solidFill>
                <a:latin typeface="Open Sans 2 Bold"/>
                <a:sym typeface="Open Sans 2 Bold"/>
              </a:rPr>
              <a:t> OT</a:t>
            </a:r>
            <a:endParaRPr lang="en-US"/>
          </a:p>
        </p:txBody>
      </p:sp>
      <p:sp>
        <p:nvSpPr>
          <p:cNvPr id="42" name="TextBox 9">
            <a:extLst>
              <a:ext uri="{FF2B5EF4-FFF2-40B4-BE49-F238E27FC236}">
                <a16:creationId xmlns:a16="http://schemas.microsoft.com/office/drawing/2014/main" id="{83CE7B96-F323-694E-D2AE-CD9DD7E6749E}"/>
              </a:ext>
            </a:extLst>
          </p:cNvPr>
          <p:cNvSpPr txBox="1"/>
          <p:nvPr/>
        </p:nvSpPr>
        <p:spPr>
          <a:xfrm>
            <a:off x="1719475" y="7198058"/>
            <a:ext cx="4251853" cy="928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 err="1">
                <a:solidFill>
                  <a:srgbClr val="000000"/>
                </a:solidFill>
                <a:latin typeface="Open Sans 2 Bold"/>
              </a:rPr>
              <a:t>Comprendre</a:t>
            </a:r>
            <a:r>
              <a:rPr lang="en-US" sz="2600" b="1">
                <a:solidFill>
                  <a:srgbClr val="000000"/>
                </a:solidFill>
                <a:latin typeface="Open Sans 2 Bold"/>
              </a:rPr>
              <a:t> les Systemes OT</a:t>
            </a:r>
            <a:endParaRPr lang="en-US"/>
          </a:p>
        </p:txBody>
      </p:sp>
      <p:sp>
        <p:nvSpPr>
          <p:cNvPr id="20" name="AutoShape 19">
            <a:extLst>
              <a:ext uri="{FF2B5EF4-FFF2-40B4-BE49-F238E27FC236}">
                <a16:creationId xmlns:a16="http://schemas.microsoft.com/office/drawing/2014/main" id="{33931CCC-3419-F013-4ABE-D728AA0CFBF0}"/>
              </a:ext>
            </a:extLst>
          </p:cNvPr>
          <p:cNvSpPr/>
          <p:nvPr/>
        </p:nvSpPr>
        <p:spPr>
          <a:xfrm flipH="1">
            <a:off x="14928350" y="5144965"/>
            <a:ext cx="19373" cy="432391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1" name="Group 15">
            <a:extLst>
              <a:ext uri="{FF2B5EF4-FFF2-40B4-BE49-F238E27FC236}">
                <a16:creationId xmlns:a16="http://schemas.microsoft.com/office/drawing/2014/main" id="{77A40F89-BD8F-79DD-DAF1-D43E5D354DF6}"/>
              </a:ext>
            </a:extLst>
          </p:cNvPr>
          <p:cNvGrpSpPr/>
          <p:nvPr/>
        </p:nvGrpSpPr>
        <p:grpSpPr>
          <a:xfrm>
            <a:off x="14252923" y="3973998"/>
            <a:ext cx="1223009" cy="1223009"/>
            <a:chOff x="0" y="0"/>
            <a:chExt cx="812800" cy="812800"/>
          </a:xfrm>
        </p:grpSpPr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2FA2BB1-1306-F158-FC5E-EBDCD9F8E30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23" name="TextBox 17">
              <a:extLst>
                <a:ext uri="{FF2B5EF4-FFF2-40B4-BE49-F238E27FC236}">
                  <a16:creationId xmlns:a16="http://schemas.microsoft.com/office/drawing/2014/main" id="{DA552191-8E54-A940-EBBE-879422DF41A4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5" name="TextBox 32">
            <a:extLst>
              <a:ext uri="{FF2B5EF4-FFF2-40B4-BE49-F238E27FC236}">
                <a16:creationId xmlns:a16="http://schemas.microsoft.com/office/drawing/2014/main" id="{4DA7E363-1E47-7C7C-5B43-72751AD774AB}"/>
              </a:ext>
            </a:extLst>
          </p:cNvPr>
          <p:cNvSpPr txBox="1"/>
          <p:nvPr/>
        </p:nvSpPr>
        <p:spPr>
          <a:xfrm>
            <a:off x="14342342" y="4363855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</a:rPr>
              <a:t>6</a:t>
            </a:r>
          </a:p>
        </p:txBody>
      </p:sp>
      <p:sp>
        <p:nvSpPr>
          <p:cNvPr id="56" name="AutoShape 19">
            <a:extLst>
              <a:ext uri="{FF2B5EF4-FFF2-40B4-BE49-F238E27FC236}">
                <a16:creationId xmlns:a16="http://schemas.microsoft.com/office/drawing/2014/main" id="{0E1A7EC6-097F-CF28-9E3E-C7DD01791F03}"/>
              </a:ext>
            </a:extLst>
          </p:cNvPr>
          <p:cNvSpPr/>
          <p:nvPr/>
        </p:nvSpPr>
        <p:spPr>
          <a:xfrm>
            <a:off x="8533453" y="5196681"/>
            <a:ext cx="0" cy="363963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FFA93BD1-44AD-E3CA-BEDE-8D19AAF36DC0}"/>
              </a:ext>
            </a:extLst>
          </p:cNvPr>
          <p:cNvSpPr txBox="1"/>
          <p:nvPr/>
        </p:nvSpPr>
        <p:spPr>
          <a:xfrm>
            <a:off x="125666" y="10227863"/>
            <a:ext cx="7962406" cy="99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0"/>
              </a:lnSpc>
            </a:pPr>
            <a:r>
              <a:rPr lang="en-US" sz="2850" b="1" err="1">
                <a:solidFill>
                  <a:srgbClr val="BFBFBD"/>
                </a:solidFill>
                <a:latin typeface="Open Sans 2 Bold"/>
                <a:ea typeface="Open Sans 2 Bold"/>
                <a:cs typeface="Open Sans 2 Bold"/>
              </a:rPr>
              <a:t>Présentée</a:t>
            </a:r>
            <a:r>
              <a:rPr lang="en-US" sz="2850" b="1">
                <a:solidFill>
                  <a:srgbClr val="BFBFBD"/>
                </a:solidFill>
                <a:latin typeface="Open Sans 2 Bold"/>
                <a:ea typeface="Open Sans 2 Bold"/>
                <a:cs typeface="Open Sans 2 Bold"/>
              </a:rPr>
              <a:t> par: Redouane </a:t>
            </a:r>
            <a:r>
              <a:rPr lang="en-US" sz="2850" b="1" err="1">
                <a:solidFill>
                  <a:srgbClr val="BFBFBD"/>
                </a:solidFill>
                <a:latin typeface="Open Sans 2 Bold"/>
                <a:ea typeface="Open Sans 2 Bold"/>
                <a:cs typeface="Open Sans 2 Bold"/>
              </a:rPr>
              <a:t>Yabda</a:t>
            </a:r>
            <a:endParaRPr lang="en-US" err="1"/>
          </a:p>
        </p:txBody>
      </p:sp>
      <p:pic>
        <p:nvPicPr>
          <p:cNvPr id="26" name="Picture 25" descr="Fichier:NIST logo.svg — Wikipédia">
            <a:extLst>
              <a:ext uri="{FF2B5EF4-FFF2-40B4-BE49-F238E27FC236}">
                <a16:creationId xmlns:a16="http://schemas.microsoft.com/office/drawing/2014/main" id="{4E3D96A0-738A-AFFC-01F3-D38C8DBA4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3883" y="669146"/>
            <a:ext cx="6665027" cy="1734447"/>
          </a:xfrm>
          <a:prstGeom prst="rect">
            <a:avLst/>
          </a:prstGeom>
        </p:spPr>
      </p:pic>
      <p:grpSp>
        <p:nvGrpSpPr>
          <p:cNvPr id="28" name="Group 15">
            <a:extLst>
              <a:ext uri="{FF2B5EF4-FFF2-40B4-BE49-F238E27FC236}">
                <a16:creationId xmlns:a16="http://schemas.microsoft.com/office/drawing/2014/main" id="{69D52921-706D-867C-5FAF-FD7A6563CEAC}"/>
              </a:ext>
            </a:extLst>
          </p:cNvPr>
          <p:cNvGrpSpPr/>
          <p:nvPr/>
        </p:nvGrpSpPr>
        <p:grpSpPr>
          <a:xfrm>
            <a:off x="10795910" y="3988842"/>
            <a:ext cx="1223009" cy="1223009"/>
            <a:chOff x="0" y="0"/>
            <a:chExt cx="812800" cy="812800"/>
          </a:xfrm>
        </p:grpSpPr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663AFBCA-4E2C-9123-23F8-5FCFA226BB6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3E20"/>
            </a:solidFill>
          </p:spPr>
        </p:sp>
        <p:sp>
          <p:nvSpPr>
            <p:cNvPr id="36" name="TextBox 17">
              <a:extLst>
                <a:ext uri="{FF2B5EF4-FFF2-40B4-BE49-F238E27FC236}">
                  <a16:creationId xmlns:a16="http://schemas.microsoft.com/office/drawing/2014/main" id="{5C6BE2BD-38F9-B50B-8D15-6DE36274DE88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7" name="TextBox 32">
            <a:extLst>
              <a:ext uri="{FF2B5EF4-FFF2-40B4-BE49-F238E27FC236}">
                <a16:creationId xmlns:a16="http://schemas.microsoft.com/office/drawing/2014/main" id="{6DCBBF89-406E-8FC4-A610-FCC4DC79E977}"/>
              </a:ext>
            </a:extLst>
          </p:cNvPr>
          <p:cNvSpPr txBox="1"/>
          <p:nvPr/>
        </p:nvSpPr>
        <p:spPr>
          <a:xfrm>
            <a:off x="10885329" y="4397135"/>
            <a:ext cx="1029632" cy="43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3"/>
              </a:lnSpc>
            </a:pPr>
            <a:r>
              <a:rPr lang="en-US" sz="3050" b="1" i="1">
                <a:solidFill>
                  <a:srgbClr val="FFFFFF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5</a:t>
            </a:r>
            <a:endParaRPr lang="en-US" sz="3050" b="1" i="1">
              <a:solidFill>
                <a:srgbClr val="FFFFFF"/>
              </a:solidFill>
              <a:latin typeface="Open Sans 1 Italics"/>
              <a:ea typeface="Open Sans 1 Italics"/>
              <a:cs typeface="Open Sans 1 Italics"/>
            </a:endParaRPr>
          </a:p>
        </p:txBody>
      </p:sp>
      <p:sp>
        <p:nvSpPr>
          <p:cNvPr id="39" name="TextBox 13">
            <a:extLst>
              <a:ext uri="{FF2B5EF4-FFF2-40B4-BE49-F238E27FC236}">
                <a16:creationId xmlns:a16="http://schemas.microsoft.com/office/drawing/2014/main" id="{70910872-31B2-8D4D-19FB-2A841D1BF331}"/>
              </a:ext>
            </a:extLst>
          </p:cNvPr>
          <p:cNvSpPr txBox="1"/>
          <p:nvPr/>
        </p:nvSpPr>
        <p:spPr>
          <a:xfrm>
            <a:off x="10482973" y="9213542"/>
            <a:ext cx="3316912" cy="141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00" b="1" err="1">
                <a:latin typeface="Open Sans 2 Bold"/>
              </a:rPr>
              <a:t>Sécuriser</a:t>
            </a:r>
            <a:r>
              <a:rPr lang="en-US" sz="2600" b="1">
                <a:latin typeface="Open Sans 2 Bold"/>
              </a:rPr>
              <a:t> les Systemes OT</a:t>
            </a:r>
            <a:endParaRPr lang="en-US"/>
          </a:p>
          <a:p>
            <a:pPr>
              <a:lnSpc>
                <a:spcPts val="3779"/>
              </a:lnSpc>
            </a:pPr>
            <a:endParaRPr lang="en-US" sz="2600" b="1">
              <a:latin typeface="Open Sans 2 Bold"/>
              <a:ea typeface="Open Sans 2 Bold"/>
              <a:cs typeface="Open Sans 2 Bold"/>
            </a:endParaRPr>
          </a:p>
        </p:txBody>
      </p:sp>
      <p:sp>
        <p:nvSpPr>
          <p:cNvPr id="40" name="AutoShape 19">
            <a:extLst>
              <a:ext uri="{FF2B5EF4-FFF2-40B4-BE49-F238E27FC236}">
                <a16:creationId xmlns:a16="http://schemas.microsoft.com/office/drawing/2014/main" id="{A744E0BA-88EE-59CE-A2F8-922647765F3B}"/>
              </a:ext>
            </a:extLst>
          </p:cNvPr>
          <p:cNvSpPr/>
          <p:nvPr/>
        </p:nvSpPr>
        <p:spPr>
          <a:xfrm>
            <a:off x="11413219" y="5196680"/>
            <a:ext cx="0" cy="40267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TextBox 10">
            <a:extLst>
              <a:ext uri="{FF2B5EF4-FFF2-40B4-BE49-F238E27FC236}">
                <a16:creationId xmlns:a16="http://schemas.microsoft.com/office/drawing/2014/main" id="{A4F2BC35-C94D-E59A-2076-AC08E871461A}"/>
              </a:ext>
            </a:extLst>
          </p:cNvPr>
          <p:cNvSpPr txBox="1"/>
          <p:nvPr/>
        </p:nvSpPr>
        <p:spPr>
          <a:xfrm>
            <a:off x="16206894" y="9462727"/>
            <a:ext cx="1052406" cy="32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60"/>
              </a:lnSpc>
            </a:pPr>
            <a:r>
              <a:rPr lang="en-US" sz="1900">
                <a:latin typeface="Open Sans 1"/>
              </a:rPr>
              <a:t>9/20</a:t>
            </a:r>
          </a:p>
        </p:txBody>
      </p:sp>
    </p:spTree>
    <p:extLst>
      <p:ext uri="{BB962C8B-B14F-4D97-AF65-F5344CB8AC3E}">
        <p14:creationId xmlns:p14="http://schemas.microsoft.com/office/powerpoint/2010/main" val="2393469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4694EC5713F44987666A053B304F06" ma:contentTypeVersion="3" ma:contentTypeDescription="Crée un document." ma:contentTypeScope="" ma:versionID="f670654d44e322524e23930fe2fb256c">
  <xsd:schema xmlns:xsd="http://www.w3.org/2001/XMLSchema" xmlns:xs="http://www.w3.org/2001/XMLSchema" xmlns:p="http://schemas.microsoft.com/office/2006/metadata/properties" xmlns:ns2="803ff5b6-567a-403c-9fdf-848305b109fe" targetNamespace="http://schemas.microsoft.com/office/2006/metadata/properties" ma:root="true" ma:fieldsID="50adb73f72753db9ef085a466283a3cb" ns2:_="">
    <xsd:import namespace="803ff5b6-567a-403c-9fdf-848305b109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ff5b6-567a-403c-9fdf-848305b10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ECFDCB-4171-4E70-80BD-51449E93F29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98DC21E-9ACB-4AE2-AD22-27D5A2405FD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DDFDE9-D705-4D8D-815B-85DE09D2DA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3ff5b6-567a-403c-9fdf-848305b109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C'est quoi ANSSI ? </vt:lpstr>
      <vt:lpstr>Environnements OT et IT </vt:lpstr>
      <vt:lpstr>Les menaces spécifiques aux systèmes industriels </vt:lpstr>
      <vt:lpstr>Approche de l'ANSSI à la cybersecurité</vt:lpstr>
      <vt:lpstr>Les outils et guides de l’ANSSI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dc:description/>
  <cp:revision>7</cp:revision>
  <dcterms:created xsi:type="dcterms:W3CDTF">2006-08-16T00:00:00Z</dcterms:created>
  <dcterms:modified xsi:type="dcterms:W3CDTF">2025-06-23T01:37:57Z</dcterms:modified>
  <dc:identifier>DAGoekMkXoU</dc:identifier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68</vt:i4>
  </property>
  <property fmtid="{D5CDD505-2E9C-101B-9397-08002B2CF9AE}" pid="4" name="ContentTypeId">
    <vt:lpwstr>0x010100504694EC5713F44987666A053B304F06</vt:lpwstr>
  </property>
</Properties>
</file>

<file path=docProps/thumbnail.jpeg>
</file>